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21b604d9b07d2d135e6b1326357154f5fcf058fa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image" Target="../media/63171773baa2ea3a1a6f2486d5b3208bca41aa55.jpg"/><Relationship Id="rId3" Type="http://schemas.openxmlformats.org/officeDocument/2006/relationships/image" Target="../media/63171773baa2ea3a1a6f2486d5b3208bca41aa55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image" Target="../media/c6ee93663cd0b4dcc85b0027efa692813bab8f7f.jpg"/><Relationship Id="rId3" Type="http://schemas.openxmlformats.org/officeDocument/2006/relationships/image" Target="../media/c6ee93663cd0b4dcc85b0027efa692813bab8f7f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44f829427ad317d1c9971d53824a9844686ae5a7.png"/><Relationship Id="rId2" Type="http://schemas.openxmlformats.org/officeDocument/2006/relationships/image" Target="../media/b5a9872ecae99b1927cf8c846c154eb3392fb702.jpg"/><Relationship Id="rId3" Type="http://schemas.openxmlformats.org/officeDocument/2006/relationships/image" Target="../media/b5a9872ecae99b1927cf8c846c154eb3392fb70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 l="0" r="0" t="11249" b="11249"/>
            <a:stretch/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 в современном маркетинге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Анализ, тренды и рекомендации для успешного продвижения брендов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4133651"/>
            <a:ext cx="4206240" cy="822960"/>
          </a:xfrm>
          <a:prstGeom prst="rect">
            <a:avLst/>
          </a:pr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2486013"/>
            <a:ext cx="2926080" cy="822960"/>
          </a:xfrm>
          <a:prstGeom prst="rect">
            <a:avLst/>
          </a:prstGeom>
          <a:solidFill>
            <a:srgbClr val="A1C6F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9" y="3309832"/>
            <a:ext cx="3566160" cy="822960"/>
          </a:xfrm>
          <a:prstGeom prst="rect">
            <a:avLst/>
          </a:pr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4949851"/>
            <a:ext cx="4846320" cy="822960"/>
          </a:xfrm>
          <a:prstGeom prst="rect">
            <a:avLst/>
          </a:pr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662194"/>
            <a:ext cx="2286000" cy="822960"/>
          </a:xfrm>
          <a:prstGeom prst="rect">
            <a:avLst/>
          </a:pr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Риски и недостатки партнерских программ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892803" y="509093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Репутационные угрозы из-за партнеров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Негативные действия партнеров могут серьезно повредить репутации компании.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52723" y="426690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Зависимость от партнеров в бизнесе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Сильная зависимость от партнеров может ограничить гибкость и независимость бизнеса.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612643" y="344717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Конфликты интересов между партнерами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Разные цели и интересы партнеров могут вызвать конфликты.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972563" y="2632849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Снижение контроля над проектами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Партнеры могут снизить уровень контроля над качеством выполнения проектов.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322323" y="179772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Финансовые потери в партнерских программах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программы могут привести к значительным финансовым потерям для бизнеса.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Практические рекомендации и успешные примеры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78654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069061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361316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76806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66806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069061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159061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371044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461044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2037072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Определите критерии для выбора партнеров, такие как репутация и целевая аудитория.</a:t>
            </a:r>
            <a:endParaRPr lang="en-US" sz="1000" dirty="0"/>
          </a:p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Проведите исследование рынка для нахождения подходящих кандидатов.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2037072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Выбор партнеров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297839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Установите четкие условия сотрудничества, включая вознаграждения и сроки.</a:t>
            </a:r>
            <a:endParaRPr lang="en-US" sz="1000" dirty="0"/>
          </a:p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Обсудите условия с партнерами для избежания недопонимания.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297838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Условия сотрудничества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8658238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Регулярно анализируйте результаты партнерской программы.</a:t>
            </a:r>
            <a:endParaRPr lang="en-US" sz="1000" dirty="0"/>
          </a:p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Используйте данные для оптимизации стратегии и повышения эффективности.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8658237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Мониторинг результатов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Что такое партнерские сети?</a:t>
            </a:r>
            <a:endParaRPr lang="en-US" sz="2400" dirty="0"/>
          </a:p>
        </p:txBody>
      </p:sp>
      <p:pic>
        <p:nvPicPr>
          <p:cNvPr id="14" name="Image 0" descr="/tmp/tmp-1-GgJ8uodOBQvJ-.jpg">    </p:cNvPr>
          <p:cNvPicPr>
            <a:picLocks noChangeAspect="1"/>
          </p:cNvPicPr>
          <p:nvPr/>
        </p:nvPicPr>
        <p:blipFill>
          <a:blip r:embed="rId3"/>
          <a:srcRect l="34006" r="34006" t="0" b="0"/>
          <a:stretch/>
        </p:blipFill>
        <p:spPr>
          <a:xfrm>
            <a:off x="8900160" y="0"/>
            <a:ext cx="3291840" cy="68580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8" name="Text 15"/>
          <p:cNvSpPr/>
          <p:nvPr/>
        </p:nvSpPr>
        <p:spPr>
          <a:xfrm>
            <a:off x="6112353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активно применяются в цифровом маркетинге.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помогают компаниям расширять клиентскую базу через партнеров.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6112353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Использование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3378704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Существуют различные платформы для партнерского маркетинга.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позволяют зарабатывать комиссионные за продвижение товаров и услуг.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3378704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Примеры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645055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соединяют рекламодателей и партнеров.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обеспечивают управление рекламными кампаниями и анализ результатов.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45055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Характеристики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4133651"/>
            <a:ext cx="4206240" cy="822960"/>
          </a:xfrm>
          <a:prstGeom prst="rect">
            <a:avLst/>
          </a:pr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2486013"/>
            <a:ext cx="2926080" cy="822960"/>
          </a:xfrm>
          <a:prstGeom prst="rect">
            <a:avLst/>
          </a:prstGeom>
          <a:solidFill>
            <a:srgbClr val="A1C6F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9" y="3309832"/>
            <a:ext cx="3566160" cy="822960"/>
          </a:xfrm>
          <a:prstGeom prst="rect">
            <a:avLst/>
          </a:prstGeom>
          <a:solidFill>
            <a:srgbClr val="73A9F5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4949851"/>
            <a:ext cx="4846320" cy="822960"/>
          </a:xfrm>
          <a:prstGeom prst="rect">
            <a:avLst/>
          </a:pr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662194"/>
            <a:ext cx="2286000" cy="822960"/>
          </a:xfrm>
          <a:prstGeom prst="rect">
            <a:avLst/>
          </a:pr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Роль партнерских сетей в современном маркетинге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5892803" y="509093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Анализ эффективности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 предоставляют данные для оценки результатов.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252723" y="426690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Оптимизация стратегий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 позволяют тестировать маркетинговые подходы.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612643" y="3447172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Укрепление бренда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Сотрудничество с партнерами повышает доверие к бренду.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972563" y="2632849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Увеличение продаж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 создают новые каналы для продаж.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322323" y="1797723"/>
            <a:ext cx="5303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Привлечение клиентов</a:t>
            </a:r>
            <a:endParaRPr lang="en-US" sz="1300" dirty="0"/>
          </a:p>
          <a:p>
            <a:pPr algn="l" marL="142875" indent="0">
              <a:lnSpc>
                <a:spcPct val="9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 расширяют базу клиентов.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Цели и структура презентации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78654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069061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361316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4" y="0"/>
                </a:lnTo>
                <a:lnTo>
                  <a:pt x="3936979" y="1269835"/>
                </a:lnTo>
                <a:lnTo>
                  <a:pt x="3301984" y="2539669"/>
                </a:lnTo>
                <a:lnTo>
                  <a:pt x="0" y="2539669"/>
                </a:lnTo>
                <a:lnTo>
                  <a:pt x="634995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76806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66806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069061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0C53B7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159061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371044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2"/>
                  <a:pt x="709702" y="914400"/>
                  <a:pt x="457200" y="914400"/>
                </a:cubicBezTo>
                <a:cubicBezTo>
                  <a:pt x="204698" y="914400"/>
                  <a:pt x="0" y="709702"/>
                  <a:pt x="0" y="457200"/>
                </a:cubicBezTo>
                <a:cubicBezTo>
                  <a:pt x="0" y="204698"/>
                  <a:pt x="204698" y="0"/>
                  <a:pt x="457200" y="0"/>
                </a:cubicBezTo>
                <a:cubicBezTo>
                  <a:pt x="709702" y="0"/>
                  <a:pt x="914400" y="204698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sx="100000" sy="100000" kx="0" ky="0" algn="bl" rotWithShape="0" blurRad="200025" dist="38100" dir="2700000">
              <a:srgbClr val="000000">
                <a:alpha val="40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461044" y="3249841"/>
            <a:ext cx="7344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2037072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Цель презентации - обозначить основные темы и ключевые аспекты обсуждения.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2037072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Цели презентации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297839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В презентации будут освещены важные темы: стратегия развития и инновации.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297838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Ключевые темы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8658238" y="3088815"/>
            <a:ext cx="1933565" cy="13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Структура включает введение, основные разделы и заключение, что упрощает восприятие.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8658237" y="2616945"/>
            <a:ext cx="1933565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Структура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79552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Текущие тренды в маркетинге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73759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pic>
        <p:nvPicPr>
          <p:cNvPr id="10" name="Image 0" descr="/tmp/tmp-1-XwAw6P3HUUZP-.jpg">    </p:cNvPr>
          <p:cNvPicPr>
            <a:picLocks noChangeAspect="1"/>
          </p:cNvPicPr>
          <p:nvPr/>
        </p:nvPicPr>
        <p:blipFill>
          <a:blip r:embed="rId3"/>
          <a:srcRect l="37294" r="37294" t="0" b="0"/>
          <a:stretch/>
        </p:blipFill>
        <p:spPr>
          <a:xfrm>
            <a:off x="8991600" y="0"/>
            <a:ext cx="3200400" cy="68580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991600" y="0"/>
            <a:ext cx="3200400" cy="685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4505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3378704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6112352" y="14140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64505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8"/>
          <p:cNvSpPr/>
          <p:nvPr/>
        </p:nvSpPr>
        <p:spPr>
          <a:xfrm>
            <a:off x="3378704" y="3877327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5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3378704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Рост мобильных устройств требует адаптации стратегий.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позволяет достигать целевую аудиторию в любое время.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3378704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Мобильный маркетинг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645055" y="4765457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Социальные сети формируют общественное мнение.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активно используются для продвижения продуктов.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645055" y="4316727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Социальные сети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6112353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Автоматизация сокращает время на рутинные задачи.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позволяет сосредоточиться на стратегическом планировании.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6112353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Автоматизация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3378704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Персонализация ключевая для взаимодействия с клиентами.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Она позволяет брендам создавать индивидуализированный контент.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3378704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Персонализация</a:t>
            </a:r>
            <a:endParaRPr lang="en-US" sz="1200" dirty="0"/>
          </a:p>
        </p:txBody>
      </p:sp>
      <p:sp>
        <p:nvSpPr>
          <p:cNvPr id="30" name="Text 27"/>
          <p:cNvSpPr/>
          <p:nvPr/>
        </p:nvSpPr>
        <p:spPr>
          <a:xfrm>
            <a:off x="645055" y="2302178"/>
            <a:ext cx="2377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Искусственный интеллект анализирует данные и предсказывает потребительское поведение.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 оптимизирует маркетинг и повышает эффективность рекламы.</a:t>
            </a:r>
            <a:endParaRPr lang="en-US" sz="1050" dirty="0"/>
          </a:p>
        </p:txBody>
      </p:sp>
      <p:sp>
        <p:nvSpPr>
          <p:cNvPr id="31" name="Text 28"/>
          <p:cNvSpPr/>
          <p:nvPr/>
        </p:nvSpPr>
        <p:spPr>
          <a:xfrm>
            <a:off x="645055" y="185344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Искусственный интеллект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Роль партнерских сетей в продвижении бренда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126000" y="5370273"/>
            <a:ext cx="408307" cy="381158"/>
          </a:xfrm>
          <a:custGeom>
            <a:avLst/>
            <a:gdLst/>
            <a:ahLst/>
            <a:cxnLst/>
            <a:rect l="l" t="t" r="r" b="b"/>
            <a:pathLst>
              <a:path w="408307" h="381158">
                <a:moveTo>
                  <a:pt x="408307" y="0"/>
                </a:moveTo>
                <a:lnTo>
                  <a:pt x="346432" y="192679"/>
                </a:lnTo>
                <a:lnTo>
                  <a:pt x="254232" y="381158"/>
                </a:lnTo>
                <a:lnTo>
                  <a:pt x="0" y="232689"/>
                </a:lnTo>
                <a:lnTo>
                  <a:pt x="408307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836006" y="3980825"/>
            <a:ext cx="408307" cy="381158"/>
          </a:xfrm>
          <a:custGeom>
            <a:avLst/>
            <a:gdLst/>
            <a:ahLst/>
            <a:cxnLst/>
            <a:rect l="l" t="t" r="r" b="b"/>
            <a:pathLst>
              <a:path w="408307" h="381158">
                <a:moveTo>
                  <a:pt x="408307" y="0"/>
                </a:moveTo>
                <a:lnTo>
                  <a:pt x="346432" y="192679"/>
                </a:lnTo>
                <a:lnTo>
                  <a:pt x="254232" y="381158"/>
                </a:lnTo>
                <a:lnTo>
                  <a:pt x="0" y="232689"/>
                </a:lnTo>
                <a:lnTo>
                  <a:pt x="408307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584070" y="2597438"/>
            <a:ext cx="408307" cy="348677"/>
          </a:xfrm>
          <a:custGeom>
            <a:avLst/>
            <a:gdLst/>
            <a:ahLst/>
            <a:cxnLst/>
            <a:rect l="l" t="t" r="r" b="b"/>
            <a:pathLst>
              <a:path w="408307" h="348677">
                <a:moveTo>
                  <a:pt x="408307" y="0"/>
                </a:moveTo>
                <a:lnTo>
                  <a:pt x="379542" y="89603"/>
                </a:lnTo>
                <a:lnTo>
                  <a:pt x="324286" y="91702"/>
                </a:lnTo>
                <a:lnTo>
                  <a:pt x="198588" y="348677"/>
                </a:lnTo>
                <a:lnTo>
                  <a:pt x="-4" y="232690"/>
                </a:lnTo>
                <a:lnTo>
                  <a:pt x="408307" y="0"/>
                </a:lnTo>
              </a:path>
            </a:pathLst>
          </a:custGeom>
          <a:solidFill>
            <a:srgbClr val="000000">
              <a:alpha val="2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126000" y="4444055"/>
            <a:ext cx="4209063" cy="1152799"/>
          </a:xfrm>
          <a:custGeom>
            <a:avLst/>
            <a:gdLst/>
            <a:ahLst/>
            <a:cxnLst/>
            <a:rect l="l" t="t" r="r" b="b"/>
            <a:pathLst>
              <a:path w="4209063" h="1152799">
                <a:moveTo>
                  <a:pt x="4209063" y="1152799"/>
                </a:moveTo>
                <a:lnTo>
                  <a:pt x="0" y="1152799"/>
                </a:lnTo>
                <a:lnTo>
                  <a:pt x="626561" y="0"/>
                </a:lnTo>
                <a:lnTo>
                  <a:pt x="3584228" y="0"/>
                </a:lnTo>
                <a:lnTo>
                  <a:pt x="4209063" y="1152799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241445" y="5011997"/>
            <a:ext cx="1043192" cy="16917"/>
          </a:xfrm>
          <a:custGeom>
            <a:avLst/>
            <a:gdLst/>
            <a:ahLst/>
            <a:cxnLst/>
            <a:rect l="l" t="t" r="r" b="b"/>
            <a:pathLst>
              <a:path w="1043192" h="16917">
                <a:moveTo>
                  <a:pt x="1034002" y="16917"/>
                </a:moveTo>
                <a:lnTo>
                  <a:pt x="972432" y="16917"/>
                </a:lnTo>
                <a:cubicBezTo>
                  <a:pt x="967362" y="16917"/>
                  <a:pt x="963242" y="13128"/>
                  <a:pt x="963242" y="8458"/>
                </a:cubicBezTo>
                <a:cubicBezTo>
                  <a:pt x="963242" y="3789"/>
                  <a:pt x="967362" y="0"/>
                  <a:pt x="972432" y="0"/>
                </a:cubicBezTo>
                <a:lnTo>
                  <a:pt x="1034002" y="0"/>
                </a:lnTo>
                <a:cubicBezTo>
                  <a:pt x="1039071" y="0"/>
                  <a:pt x="1043192" y="3789"/>
                  <a:pt x="1043192" y="8458"/>
                </a:cubicBezTo>
                <a:cubicBezTo>
                  <a:pt x="1043192" y="13128"/>
                  <a:pt x="1039071" y="16917"/>
                  <a:pt x="1034002" y="16917"/>
                </a:cubicBezTo>
                <a:moveTo>
                  <a:pt x="910863" y="16917"/>
                </a:moveTo>
                <a:lnTo>
                  <a:pt x="849294" y="16917"/>
                </a:lnTo>
                <a:cubicBezTo>
                  <a:pt x="844224" y="16917"/>
                  <a:pt x="840103" y="13128"/>
                  <a:pt x="840103" y="8458"/>
                </a:cubicBezTo>
                <a:cubicBezTo>
                  <a:pt x="840103" y="3789"/>
                  <a:pt x="844214" y="0"/>
                  <a:pt x="849294" y="0"/>
                </a:cubicBezTo>
                <a:lnTo>
                  <a:pt x="910863" y="0"/>
                </a:lnTo>
                <a:cubicBezTo>
                  <a:pt x="915933" y="0"/>
                  <a:pt x="920054" y="3789"/>
                  <a:pt x="920054" y="8458"/>
                </a:cubicBezTo>
                <a:cubicBezTo>
                  <a:pt x="920054" y="13128"/>
                  <a:pt x="915943" y="16917"/>
                  <a:pt x="910863" y="16917"/>
                </a:cubicBezTo>
                <a:moveTo>
                  <a:pt x="787725" y="16917"/>
                </a:moveTo>
                <a:lnTo>
                  <a:pt x="726156" y="16917"/>
                </a:lnTo>
                <a:cubicBezTo>
                  <a:pt x="721086" y="16917"/>
                  <a:pt x="716965" y="13128"/>
                  <a:pt x="716965" y="8458"/>
                </a:cubicBezTo>
                <a:cubicBezTo>
                  <a:pt x="716965" y="3789"/>
                  <a:pt x="721075" y="0"/>
                  <a:pt x="726156" y="0"/>
                </a:cubicBezTo>
                <a:lnTo>
                  <a:pt x="787725" y="0"/>
                </a:lnTo>
                <a:cubicBezTo>
                  <a:pt x="792795" y="0"/>
                  <a:pt x="796915" y="3789"/>
                  <a:pt x="796915" y="8458"/>
                </a:cubicBezTo>
                <a:cubicBezTo>
                  <a:pt x="796915" y="13128"/>
                  <a:pt x="792805" y="16917"/>
                  <a:pt x="787725" y="16917"/>
                </a:cubicBezTo>
                <a:moveTo>
                  <a:pt x="664586" y="16917"/>
                </a:moveTo>
                <a:lnTo>
                  <a:pt x="603017" y="16917"/>
                </a:lnTo>
                <a:cubicBezTo>
                  <a:pt x="597947" y="16917"/>
                  <a:pt x="593827" y="13128"/>
                  <a:pt x="593827" y="8458"/>
                </a:cubicBezTo>
                <a:cubicBezTo>
                  <a:pt x="593827" y="3789"/>
                  <a:pt x="597937" y="0"/>
                  <a:pt x="603017" y="0"/>
                </a:cubicBezTo>
                <a:lnTo>
                  <a:pt x="664586" y="0"/>
                </a:lnTo>
                <a:cubicBezTo>
                  <a:pt x="669656" y="0"/>
                  <a:pt x="673777" y="3789"/>
                  <a:pt x="673777" y="8458"/>
                </a:cubicBezTo>
                <a:cubicBezTo>
                  <a:pt x="673777" y="13128"/>
                  <a:pt x="669667" y="16917"/>
                  <a:pt x="664586" y="16917"/>
                </a:cubicBezTo>
                <a:moveTo>
                  <a:pt x="541437" y="16917"/>
                </a:moveTo>
                <a:lnTo>
                  <a:pt x="479868" y="16917"/>
                </a:lnTo>
                <a:cubicBezTo>
                  <a:pt x="474798" y="16917"/>
                  <a:pt x="470678" y="13128"/>
                  <a:pt x="470678" y="8458"/>
                </a:cubicBezTo>
                <a:cubicBezTo>
                  <a:pt x="470678" y="3789"/>
                  <a:pt x="474788" y="0"/>
                  <a:pt x="479868" y="0"/>
                </a:cubicBezTo>
                <a:lnTo>
                  <a:pt x="541437" y="0"/>
                </a:lnTo>
                <a:cubicBezTo>
                  <a:pt x="546507" y="0"/>
                  <a:pt x="550628" y="3789"/>
                  <a:pt x="550628" y="8458"/>
                </a:cubicBezTo>
                <a:cubicBezTo>
                  <a:pt x="550628" y="13128"/>
                  <a:pt x="546518" y="16917"/>
                  <a:pt x="541437" y="16917"/>
                </a:cubicBezTo>
                <a:moveTo>
                  <a:pt x="418299" y="16917"/>
                </a:moveTo>
                <a:lnTo>
                  <a:pt x="356730" y="16917"/>
                </a:lnTo>
                <a:cubicBezTo>
                  <a:pt x="351650" y="16917"/>
                  <a:pt x="347539" y="13128"/>
                  <a:pt x="347539" y="8458"/>
                </a:cubicBezTo>
                <a:cubicBezTo>
                  <a:pt x="347539" y="3789"/>
                  <a:pt x="351650" y="0"/>
                  <a:pt x="356730" y="0"/>
                </a:cubicBezTo>
                <a:lnTo>
                  <a:pt x="418299" y="0"/>
                </a:lnTo>
                <a:cubicBezTo>
                  <a:pt x="423369" y="0"/>
                  <a:pt x="427490" y="3789"/>
                  <a:pt x="427490" y="8458"/>
                </a:cubicBezTo>
                <a:cubicBezTo>
                  <a:pt x="427490" y="13128"/>
                  <a:pt x="423379" y="16917"/>
                  <a:pt x="418299" y="16917"/>
                </a:cubicBezTo>
                <a:moveTo>
                  <a:pt x="295161" y="16917"/>
                </a:moveTo>
                <a:lnTo>
                  <a:pt x="233591" y="16917"/>
                </a:lnTo>
                <a:cubicBezTo>
                  <a:pt x="228522" y="16917"/>
                  <a:pt x="224401" y="13128"/>
                  <a:pt x="224401" y="8458"/>
                </a:cubicBezTo>
                <a:cubicBezTo>
                  <a:pt x="224401" y="3789"/>
                  <a:pt x="228511" y="0"/>
                  <a:pt x="233591" y="0"/>
                </a:cubicBezTo>
                <a:lnTo>
                  <a:pt x="295161" y="0"/>
                </a:lnTo>
                <a:cubicBezTo>
                  <a:pt x="300231" y="0"/>
                  <a:pt x="304351" y="3789"/>
                  <a:pt x="304351" y="8458"/>
                </a:cubicBezTo>
                <a:cubicBezTo>
                  <a:pt x="304351" y="13128"/>
                  <a:pt x="300241" y="16917"/>
                  <a:pt x="295161" y="16917"/>
                </a:cubicBezTo>
                <a:moveTo>
                  <a:pt x="172022" y="16917"/>
                </a:moveTo>
                <a:lnTo>
                  <a:pt x="110453" y="16917"/>
                </a:lnTo>
                <a:cubicBezTo>
                  <a:pt x="105383" y="16917"/>
                  <a:pt x="101263" y="13128"/>
                  <a:pt x="101263" y="8458"/>
                </a:cubicBezTo>
                <a:cubicBezTo>
                  <a:pt x="101263" y="3789"/>
                  <a:pt x="105373" y="0"/>
                  <a:pt x="110453" y="0"/>
                </a:cubicBezTo>
                <a:lnTo>
                  <a:pt x="172022" y="0"/>
                </a:lnTo>
                <a:cubicBezTo>
                  <a:pt x="177103" y="0"/>
                  <a:pt x="181213" y="3789"/>
                  <a:pt x="181213" y="8458"/>
                </a:cubicBezTo>
                <a:cubicBezTo>
                  <a:pt x="181213" y="13128"/>
                  <a:pt x="177103" y="16917"/>
                  <a:pt x="172022" y="16917"/>
                </a:cubicBezTo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28"/>
                  <a:pt x="0" y="8458"/>
                </a:cubicBezTo>
                <a:cubicBezTo>
                  <a:pt x="0" y="3789"/>
                  <a:pt x="4110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4" y="3789"/>
                  <a:pt x="58074" y="8458"/>
                </a:cubicBezTo>
                <a:cubicBezTo>
                  <a:pt x="58074" y="13128"/>
                  <a:pt x="53964" y="16917"/>
                  <a:pt x="48884" y="16917"/>
                </a:cubicBez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044640" y="4945548"/>
            <a:ext cx="146574" cy="149801"/>
          </a:xfrm>
          <a:custGeom>
            <a:avLst/>
            <a:gdLst/>
            <a:ahLst/>
            <a:cxnLst/>
            <a:rect l="l" t="t" r="r" b="b"/>
            <a:pathLst>
              <a:path w="146574" h="149801">
                <a:moveTo>
                  <a:pt x="125179" y="149801"/>
                </a:moveTo>
                <a:cubicBezTo>
                  <a:pt x="121504" y="149801"/>
                  <a:pt x="117829" y="148914"/>
                  <a:pt x="114474" y="147130"/>
                </a:cubicBezTo>
                <a:lnTo>
                  <a:pt x="10700" y="91966"/>
                </a:lnTo>
                <a:cubicBezTo>
                  <a:pt x="3997" y="88405"/>
                  <a:pt x="0" y="82027"/>
                  <a:pt x="0" y="74901"/>
                </a:cubicBezTo>
                <a:cubicBezTo>
                  <a:pt x="0" y="67779"/>
                  <a:pt x="3998" y="61402"/>
                  <a:pt x="10700" y="57840"/>
                </a:cubicBezTo>
                <a:lnTo>
                  <a:pt x="114474" y="2677"/>
                </a:lnTo>
                <a:cubicBezTo>
                  <a:pt x="121174" y="-890"/>
                  <a:pt x="129171" y="-890"/>
                  <a:pt x="135873" y="2677"/>
                </a:cubicBezTo>
                <a:cubicBezTo>
                  <a:pt x="142572" y="6239"/>
                  <a:pt x="146574" y="12616"/>
                  <a:pt x="146574" y="19744"/>
                </a:cubicBezTo>
                <a:lnTo>
                  <a:pt x="146574" y="130068"/>
                </a:lnTo>
                <a:cubicBezTo>
                  <a:pt x="146574" y="137189"/>
                  <a:pt x="142575" y="143572"/>
                  <a:pt x="135877" y="147129"/>
                </a:cubicBezTo>
                <a:cubicBezTo>
                  <a:pt x="132531" y="148919"/>
                  <a:pt x="128856" y="149803"/>
                  <a:pt x="125179" y="149803"/>
                </a:cubicBezTo>
                <a:lnTo>
                  <a:pt x="125179" y="149801"/>
                </a:lnTo>
                <a:moveTo>
                  <a:pt x="125167" y="16942"/>
                </a:moveTo>
                <a:cubicBezTo>
                  <a:pt x="124711" y="16942"/>
                  <a:pt x="124201" y="17043"/>
                  <a:pt x="123662" y="17327"/>
                </a:cubicBezTo>
                <a:lnTo>
                  <a:pt x="19887" y="72490"/>
                </a:lnTo>
                <a:cubicBezTo>
                  <a:pt x="18571" y="73188"/>
                  <a:pt x="18374" y="74301"/>
                  <a:pt x="18374" y="74902"/>
                </a:cubicBezTo>
                <a:cubicBezTo>
                  <a:pt x="18374" y="75509"/>
                  <a:pt x="18571" y="76622"/>
                  <a:pt x="19887" y="77320"/>
                </a:cubicBezTo>
                <a:lnTo>
                  <a:pt x="123662" y="132483"/>
                </a:lnTo>
                <a:cubicBezTo>
                  <a:pt x="124981" y="133182"/>
                  <a:pt x="126123" y="132787"/>
                  <a:pt x="126693" y="132483"/>
                </a:cubicBezTo>
                <a:cubicBezTo>
                  <a:pt x="127254" y="132180"/>
                  <a:pt x="128204" y="131470"/>
                  <a:pt x="128204" y="130071"/>
                </a:cubicBezTo>
                <a:lnTo>
                  <a:pt x="128204" y="19747"/>
                </a:lnTo>
                <a:cubicBezTo>
                  <a:pt x="128204" y="18348"/>
                  <a:pt x="127257" y="17633"/>
                  <a:pt x="126687" y="17329"/>
                </a:cubicBezTo>
                <a:cubicBezTo>
                  <a:pt x="126356" y="17151"/>
                  <a:pt x="125819" y="16942"/>
                  <a:pt x="125167" y="16942"/>
                </a:cubicBezTo>
                <a:lnTo>
                  <a:pt x="125167" y="16942"/>
                </a:lnTo>
              </a:path>
            </a:pathLst>
          </a:custGeom>
          <a:solidFill>
            <a:srgbClr val="08387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836006" y="3060667"/>
            <a:ext cx="2749267" cy="1152847"/>
          </a:xfrm>
          <a:custGeom>
            <a:avLst/>
            <a:gdLst/>
            <a:ahLst/>
            <a:cxnLst/>
            <a:rect l="l" t="t" r="r" b="b"/>
            <a:pathLst>
              <a:path w="2749267" h="1152847">
                <a:moveTo>
                  <a:pt x="2749267" y="1152847"/>
                </a:moveTo>
                <a:lnTo>
                  <a:pt x="0" y="1152847"/>
                </a:lnTo>
                <a:lnTo>
                  <a:pt x="626585" y="0"/>
                </a:lnTo>
                <a:lnTo>
                  <a:pt x="2124386" y="0"/>
                </a:lnTo>
                <a:lnTo>
                  <a:pt x="2749267" y="115284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993045" y="3628634"/>
            <a:ext cx="1043195" cy="16917"/>
          </a:xfrm>
          <a:custGeom>
            <a:avLst/>
            <a:gdLst/>
            <a:ahLst/>
            <a:cxnLst/>
            <a:rect l="l" t="t" r="r" b="b"/>
            <a:pathLst>
              <a:path w="1043195" h="16917">
                <a:moveTo>
                  <a:pt x="1034004" y="16917"/>
                </a:moveTo>
                <a:lnTo>
                  <a:pt x="972435" y="16917"/>
                </a:lnTo>
                <a:cubicBezTo>
                  <a:pt x="967365" y="16917"/>
                  <a:pt x="963244" y="13128"/>
                  <a:pt x="963244" y="8458"/>
                </a:cubicBezTo>
                <a:cubicBezTo>
                  <a:pt x="963244" y="3789"/>
                  <a:pt x="967365" y="0"/>
                  <a:pt x="972435" y="0"/>
                </a:cubicBezTo>
                <a:lnTo>
                  <a:pt x="1034004" y="0"/>
                </a:lnTo>
                <a:cubicBezTo>
                  <a:pt x="1039074" y="0"/>
                  <a:pt x="1043195" y="3789"/>
                  <a:pt x="1043195" y="8458"/>
                </a:cubicBezTo>
                <a:cubicBezTo>
                  <a:pt x="1043195" y="13128"/>
                  <a:pt x="1039074" y="16917"/>
                  <a:pt x="1034004" y="16917"/>
                </a:cubicBezTo>
                <a:moveTo>
                  <a:pt x="910866" y="16917"/>
                </a:moveTo>
                <a:lnTo>
                  <a:pt x="849296" y="16917"/>
                </a:lnTo>
                <a:cubicBezTo>
                  <a:pt x="844226" y="16917"/>
                  <a:pt x="840106" y="13128"/>
                  <a:pt x="840106" y="8458"/>
                </a:cubicBezTo>
                <a:cubicBezTo>
                  <a:pt x="840106" y="3789"/>
                  <a:pt x="844226" y="0"/>
                  <a:pt x="849296" y="0"/>
                </a:cubicBezTo>
                <a:lnTo>
                  <a:pt x="910866" y="0"/>
                </a:lnTo>
                <a:cubicBezTo>
                  <a:pt x="915936" y="0"/>
                  <a:pt x="920056" y="3789"/>
                  <a:pt x="920056" y="8458"/>
                </a:cubicBezTo>
                <a:cubicBezTo>
                  <a:pt x="920056" y="13128"/>
                  <a:pt x="915946" y="16917"/>
                  <a:pt x="910866" y="16917"/>
                </a:cubicBezTo>
                <a:moveTo>
                  <a:pt x="787727" y="16917"/>
                </a:moveTo>
                <a:lnTo>
                  <a:pt x="726158" y="16917"/>
                </a:lnTo>
                <a:cubicBezTo>
                  <a:pt x="721088" y="16917"/>
                  <a:pt x="716967" y="13128"/>
                  <a:pt x="716967" y="8458"/>
                </a:cubicBezTo>
                <a:cubicBezTo>
                  <a:pt x="716967" y="3789"/>
                  <a:pt x="721088" y="0"/>
                  <a:pt x="726158" y="0"/>
                </a:cubicBezTo>
                <a:lnTo>
                  <a:pt x="787727" y="0"/>
                </a:lnTo>
                <a:cubicBezTo>
                  <a:pt x="792797" y="0"/>
                  <a:pt x="796918" y="3789"/>
                  <a:pt x="796918" y="8458"/>
                </a:cubicBezTo>
                <a:cubicBezTo>
                  <a:pt x="796918" y="13128"/>
                  <a:pt x="792797" y="16917"/>
                  <a:pt x="787727" y="16917"/>
                </a:cubicBezTo>
                <a:moveTo>
                  <a:pt x="664588" y="16917"/>
                </a:moveTo>
                <a:lnTo>
                  <a:pt x="603019" y="16917"/>
                </a:lnTo>
                <a:cubicBezTo>
                  <a:pt x="597949" y="16917"/>
                  <a:pt x="593828" y="13128"/>
                  <a:pt x="593828" y="8458"/>
                </a:cubicBezTo>
                <a:cubicBezTo>
                  <a:pt x="593828" y="3789"/>
                  <a:pt x="597949" y="0"/>
                  <a:pt x="603019" y="0"/>
                </a:cubicBezTo>
                <a:lnTo>
                  <a:pt x="664588" y="0"/>
                </a:lnTo>
                <a:cubicBezTo>
                  <a:pt x="669658" y="0"/>
                  <a:pt x="673779" y="3789"/>
                  <a:pt x="673779" y="8458"/>
                </a:cubicBezTo>
                <a:cubicBezTo>
                  <a:pt x="673779" y="13128"/>
                  <a:pt x="669658" y="16917"/>
                  <a:pt x="664588" y="16917"/>
                </a:cubicBezTo>
                <a:moveTo>
                  <a:pt x="541439" y="16917"/>
                </a:moveTo>
                <a:lnTo>
                  <a:pt x="479870" y="16917"/>
                </a:lnTo>
                <a:cubicBezTo>
                  <a:pt x="474800" y="16917"/>
                  <a:pt x="470679" y="13128"/>
                  <a:pt x="470679" y="8458"/>
                </a:cubicBezTo>
                <a:cubicBezTo>
                  <a:pt x="470679" y="3789"/>
                  <a:pt x="474800" y="0"/>
                  <a:pt x="479870" y="0"/>
                </a:cubicBezTo>
                <a:lnTo>
                  <a:pt x="541439" y="0"/>
                </a:lnTo>
                <a:cubicBezTo>
                  <a:pt x="546509" y="0"/>
                  <a:pt x="550630" y="3789"/>
                  <a:pt x="550630" y="8458"/>
                </a:cubicBezTo>
                <a:cubicBezTo>
                  <a:pt x="550630" y="13128"/>
                  <a:pt x="546509" y="16917"/>
                  <a:pt x="541439" y="16917"/>
                </a:cubicBezTo>
                <a:moveTo>
                  <a:pt x="418300" y="16917"/>
                </a:moveTo>
                <a:lnTo>
                  <a:pt x="356731" y="16917"/>
                </a:lnTo>
                <a:cubicBezTo>
                  <a:pt x="351661" y="16917"/>
                  <a:pt x="347540" y="13128"/>
                  <a:pt x="347540" y="8458"/>
                </a:cubicBezTo>
                <a:cubicBezTo>
                  <a:pt x="347540" y="3789"/>
                  <a:pt x="351661" y="0"/>
                  <a:pt x="356731" y="0"/>
                </a:cubicBezTo>
                <a:lnTo>
                  <a:pt x="418300" y="0"/>
                </a:lnTo>
                <a:cubicBezTo>
                  <a:pt x="423370" y="0"/>
                  <a:pt x="427491" y="3789"/>
                  <a:pt x="427491" y="8458"/>
                </a:cubicBezTo>
                <a:cubicBezTo>
                  <a:pt x="427491" y="13128"/>
                  <a:pt x="423370" y="16917"/>
                  <a:pt x="418300" y="16917"/>
                </a:cubicBezTo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28"/>
                  <a:pt x="224402" y="8458"/>
                </a:cubicBezTo>
                <a:cubicBezTo>
                  <a:pt x="224402" y="3789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9"/>
                  <a:pt x="304352" y="8458"/>
                </a:cubicBezTo>
                <a:cubicBezTo>
                  <a:pt x="304352" y="13128"/>
                  <a:pt x="300242" y="16917"/>
                  <a:pt x="295162" y="16917"/>
                </a:cubicBezTo>
                <a:moveTo>
                  <a:pt x="172023" y="16917"/>
                </a:moveTo>
                <a:lnTo>
                  <a:pt x="110453" y="16917"/>
                </a:lnTo>
                <a:cubicBezTo>
                  <a:pt x="105383" y="16917"/>
                  <a:pt x="101263" y="13128"/>
                  <a:pt x="101263" y="8458"/>
                </a:cubicBezTo>
                <a:cubicBezTo>
                  <a:pt x="101263" y="3789"/>
                  <a:pt x="105373" y="0"/>
                  <a:pt x="110453" y="0"/>
                </a:cubicBezTo>
                <a:lnTo>
                  <a:pt x="172023" y="0"/>
                </a:lnTo>
                <a:cubicBezTo>
                  <a:pt x="177093" y="0"/>
                  <a:pt x="181213" y="3789"/>
                  <a:pt x="181213" y="8458"/>
                </a:cubicBezTo>
                <a:cubicBezTo>
                  <a:pt x="181213" y="13128"/>
                  <a:pt x="177093" y="16917"/>
                  <a:pt x="172023" y="16917"/>
                </a:cubicBezTo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28"/>
                  <a:pt x="0" y="8458"/>
                </a:cubicBezTo>
                <a:cubicBezTo>
                  <a:pt x="0" y="3789"/>
                  <a:pt x="4110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9"/>
                  <a:pt x="58075" y="8458"/>
                </a:cubicBezTo>
                <a:cubicBezTo>
                  <a:pt x="58075" y="13128"/>
                  <a:pt x="53964" y="16917"/>
                  <a:pt x="48884" y="16917"/>
                </a:cubicBez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05705" y="3562185"/>
            <a:ext cx="146575" cy="149800"/>
          </a:xfrm>
          <a:custGeom>
            <a:avLst/>
            <a:gdLst/>
            <a:ahLst/>
            <a:cxnLst/>
            <a:rect l="l" t="t" r="r" b="b"/>
            <a:pathLst>
              <a:path w="146575" h="149800">
                <a:moveTo>
                  <a:pt x="125179" y="149801"/>
                </a:moveTo>
                <a:cubicBezTo>
                  <a:pt x="121505" y="149801"/>
                  <a:pt x="117830" y="148913"/>
                  <a:pt x="114475" y="147131"/>
                </a:cubicBezTo>
                <a:lnTo>
                  <a:pt x="10701" y="91967"/>
                </a:lnTo>
                <a:cubicBezTo>
                  <a:pt x="3999" y="88404"/>
                  <a:pt x="0" y="82027"/>
                  <a:pt x="0" y="74902"/>
                </a:cubicBezTo>
                <a:cubicBezTo>
                  <a:pt x="0" y="67780"/>
                  <a:pt x="3999" y="61403"/>
                  <a:pt x="10701" y="57841"/>
                </a:cubicBezTo>
                <a:lnTo>
                  <a:pt x="114475" y="2677"/>
                </a:lnTo>
                <a:cubicBezTo>
                  <a:pt x="121175" y="-890"/>
                  <a:pt x="129174" y="-890"/>
                  <a:pt x="135878" y="2677"/>
                </a:cubicBezTo>
                <a:cubicBezTo>
                  <a:pt x="142578" y="6233"/>
                  <a:pt x="146575" y="12616"/>
                  <a:pt x="146575" y="19738"/>
                </a:cubicBezTo>
                <a:lnTo>
                  <a:pt x="146575" y="130068"/>
                </a:lnTo>
                <a:cubicBezTo>
                  <a:pt x="146575" y="137190"/>
                  <a:pt x="142576" y="143571"/>
                  <a:pt x="135878" y="147129"/>
                </a:cubicBezTo>
                <a:cubicBezTo>
                  <a:pt x="132529" y="148919"/>
                  <a:pt x="128854" y="149803"/>
                  <a:pt x="125179" y="149803"/>
                </a:cubicBezTo>
                <a:lnTo>
                  <a:pt x="125179" y="149801"/>
                </a:lnTo>
                <a:moveTo>
                  <a:pt x="125171" y="16938"/>
                </a:moveTo>
                <a:cubicBezTo>
                  <a:pt x="124715" y="16938"/>
                  <a:pt x="124203" y="17044"/>
                  <a:pt x="123662" y="17330"/>
                </a:cubicBezTo>
                <a:lnTo>
                  <a:pt x="19889" y="72494"/>
                </a:lnTo>
                <a:cubicBezTo>
                  <a:pt x="18571" y="73192"/>
                  <a:pt x="18375" y="74305"/>
                  <a:pt x="18375" y="74906"/>
                </a:cubicBezTo>
                <a:cubicBezTo>
                  <a:pt x="18375" y="75513"/>
                  <a:pt x="18571" y="76626"/>
                  <a:pt x="19889" y="77324"/>
                </a:cubicBezTo>
                <a:lnTo>
                  <a:pt x="123662" y="132488"/>
                </a:lnTo>
                <a:cubicBezTo>
                  <a:pt x="124989" y="133187"/>
                  <a:pt x="126126" y="132786"/>
                  <a:pt x="126691" y="132488"/>
                </a:cubicBezTo>
                <a:cubicBezTo>
                  <a:pt x="127252" y="132185"/>
                  <a:pt x="128200" y="131475"/>
                  <a:pt x="128200" y="130076"/>
                </a:cubicBezTo>
                <a:lnTo>
                  <a:pt x="128200" y="19747"/>
                </a:lnTo>
                <a:cubicBezTo>
                  <a:pt x="128200" y="18347"/>
                  <a:pt x="127254" y="17637"/>
                  <a:pt x="126691" y="17335"/>
                </a:cubicBezTo>
                <a:cubicBezTo>
                  <a:pt x="126358" y="17153"/>
                  <a:pt x="125823" y="16939"/>
                  <a:pt x="125171" y="16939"/>
                </a:cubicBezTo>
                <a:lnTo>
                  <a:pt x="125171" y="16938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8583958" y="1677225"/>
            <a:ext cx="1251469" cy="1152903"/>
          </a:xfrm>
          <a:custGeom>
            <a:avLst/>
            <a:gdLst/>
            <a:ahLst/>
            <a:cxnLst/>
            <a:rect l="l" t="t" r="r" b="b"/>
            <a:pathLst>
              <a:path w="1251469" h="1152903">
                <a:moveTo>
                  <a:pt x="1251469" y="1152903"/>
                </a:moveTo>
                <a:lnTo>
                  <a:pt x="0" y="1152903"/>
                </a:lnTo>
                <a:lnTo>
                  <a:pt x="453995" y="317533"/>
                </a:lnTo>
                <a:lnTo>
                  <a:pt x="626598" y="0"/>
                </a:lnTo>
                <a:lnTo>
                  <a:pt x="1251469" y="1152903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754217" y="2330255"/>
            <a:ext cx="1043196" cy="16917"/>
          </a:xfrm>
          <a:custGeom>
            <a:avLst/>
            <a:gdLst/>
            <a:ahLst/>
            <a:cxnLst/>
            <a:rect l="l" t="t" r="r" b="b"/>
            <a:pathLst>
              <a:path w="1043196" h="16917">
                <a:moveTo>
                  <a:pt x="1034005" y="16917"/>
                </a:moveTo>
                <a:lnTo>
                  <a:pt x="972436" y="16917"/>
                </a:lnTo>
                <a:cubicBezTo>
                  <a:pt x="967366" y="16917"/>
                  <a:pt x="963245" y="13130"/>
                  <a:pt x="963245" y="8458"/>
                </a:cubicBezTo>
                <a:cubicBezTo>
                  <a:pt x="963245" y="3786"/>
                  <a:pt x="967366" y="0"/>
                  <a:pt x="972436" y="0"/>
                </a:cubicBezTo>
                <a:lnTo>
                  <a:pt x="1034005" y="0"/>
                </a:lnTo>
                <a:cubicBezTo>
                  <a:pt x="1039075" y="0"/>
                  <a:pt x="1043196" y="3787"/>
                  <a:pt x="1043196" y="8458"/>
                </a:cubicBezTo>
                <a:cubicBezTo>
                  <a:pt x="1043196" y="13130"/>
                  <a:pt x="1039075" y="16917"/>
                  <a:pt x="1034005" y="16917"/>
                </a:cubicBezTo>
                <a:moveTo>
                  <a:pt x="910867" y="16917"/>
                </a:moveTo>
                <a:lnTo>
                  <a:pt x="849297" y="16917"/>
                </a:lnTo>
                <a:cubicBezTo>
                  <a:pt x="844227" y="16917"/>
                  <a:pt x="840107" y="13130"/>
                  <a:pt x="840107" y="8458"/>
                </a:cubicBezTo>
                <a:cubicBezTo>
                  <a:pt x="840107" y="3786"/>
                  <a:pt x="844227" y="0"/>
                  <a:pt x="849297" y="0"/>
                </a:cubicBezTo>
                <a:lnTo>
                  <a:pt x="910867" y="0"/>
                </a:lnTo>
                <a:cubicBezTo>
                  <a:pt x="915937" y="0"/>
                  <a:pt x="920057" y="3787"/>
                  <a:pt x="920057" y="8458"/>
                </a:cubicBezTo>
                <a:cubicBezTo>
                  <a:pt x="920057" y="13130"/>
                  <a:pt x="915937" y="16917"/>
                  <a:pt x="910867" y="16917"/>
                </a:cubicBezTo>
                <a:moveTo>
                  <a:pt x="787728" y="16917"/>
                </a:moveTo>
                <a:lnTo>
                  <a:pt x="726158" y="16917"/>
                </a:lnTo>
                <a:cubicBezTo>
                  <a:pt x="721088" y="16917"/>
                  <a:pt x="716968" y="13130"/>
                  <a:pt x="716968" y="8458"/>
                </a:cubicBezTo>
                <a:cubicBezTo>
                  <a:pt x="716968" y="3786"/>
                  <a:pt x="721088" y="0"/>
                  <a:pt x="726158" y="0"/>
                </a:cubicBezTo>
                <a:lnTo>
                  <a:pt x="787728" y="0"/>
                </a:lnTo>
                <a:cubicBezTo>
                  <a:pt x="792798" y="0"/>
                  <a:pt x="796918" y="3787"/>
                  <a:pt x="796918" y="8458"/>
                </a:cubicBezTo>
                <a:cubicBezTo>
                  <a:pt x="796918" y="13130"/>
                  <a:pt x="792798" y="16917"/>
                  <a:pt x="787728" y="16917"/>
                </a:cubicBezTo>
                <a:moveTo>
                  <a:pt x="664589" y="16917"/>
                </a:moveTo>
                <a:lnTo>
                  <a:pt x="603019" y="16917"/>
                </a:lnTo>
                <a:cubicBezTo>
                  <a:pt x="597949" y="16917"/>
                  <a:pt x="593829" y="13130"/>
                  <a:pt x="593829" y="8458"/>
                </a:cubicBezTo>
                <a:cubicBezTo>
                  <a:pt x="593829" y="3786"/>
                  <a:pt x="597949" y="0"/>
                  <a:pt x="603019" y="0"/>
                </a:cubicBezTo>
                <a:lnTo>
                  <a:pt x="664589" y="0"/>
                </a:lnTo>
                <a:cubicBezTo>
                  <a:pt x="669659" y="0"/>
                  <a:pt x="673779" y="3787"/>
                  <a:pt x="673779" y="8458"/>
                </a:cubicBezTo>
                <a:cubicBezTo>
                  <a:pt x="673779" y="13130"/>
                  <a:pt x="669659" y="16917"/>
                  <a:pt x="664589" y="16917"/>
                </a:cubicBezTo>
                <a:moveTo>
                  <a:pt x="541440" y="16917"/>
                </a:moveTo>
                <a:lnTo>
                  <a:pt x="479870" y="16917"/>
                </a:lnTo>
                <a:cubicBezTo>
                  <a:pt x="474800" y="16917"/>
                  <a:pt x="470680" y="13130"/>
                  <a:pt x="470680" y="8458"/>
                </a:cubicBezTo>
                <a:cubicBezTo>
                  <a:pt x="470680" y="3786"/>
                  <a:pt x="474800" y="0"/>
                  <a:pt x="479870" y="0"/>
                </a:cubicBezTo>
                <a:lnTo>
                  <a:pt x="541440" y="0"/>
                </a:lnTo>
                <a:cubicBezTo>
                  <a:pt x="546510" y="0"/>
                  <a:pt x="550630" y="3787"/>
                  <a:pt x="550630" y="8458"/>
                </a:cubicBezTo>
                <a:cubicBezTo>
                  <a:pt x="550630" y="13130"/>
                  <a:pt x="546520" y="16917"/>
                  <a:pt x="541440" y="16917"/>
                </a:cubicBezTo>
                <a:moveTo>
                  <a:pt x="418301" y="16917"/>
                </a:moveTo>
                <a:lnTo>
                  <a:pt x="356731" y="16917"/>
                </a:lnTo>
                <a:cubicBezTo>
                  <a:pt x="351661" y="16917"/>
                  <a:pt x="347541" y="13130"/>
                  <a:pt x="347541" y="8458"/>
                </a:cubicBezTo>
                <a:cubicBezTo>
                  <a:pt x="347541" y="3786"/>
                  <a:pt x="351661" y="0"/>
                  <a:pt x="356731" y="0"/>
                </a:cubicBezTo>
                <a:lnTo>
                  <a:pt x="418301" y="0"/>
                </a:lnTo>
                <a:cubicBezTo>
                  <a:pt x="423371" y="0"/>
                  <a:pt x="427491" y="3787"/>
                  <a:pt x="427491" y="8458"/>
                </a:cubicBezTo>
                <a:cubicBezTo>
                  <a:pt x="427491" y="13130"/>
                  <a:pt x="423371" y="16917"/>
                  <a:pt x="418301" y="16917"/>
                </a:cubicBezTo>
                <a:moveTo>
                  <a:pt x="295162" y="16917"/>
                </a:moveTo>
                <a:lnTo>
                  <a:pt x="233592" y="16917"/>
                </a:lnTo>
                <a:cubicBezTo>
                  <a:pt x="228522" y="16917"/>
                  <a:pt x="224402" y="13130"/>
                  <a:pt x="224402" y="8458"/>
                </a:cubicBezTo>
                <a:cubicBezTo>
                  <a:pt x="224402" y="3786"/>
                  <a:pt x="228522" y="0"/>
                  <a:pt x="233592" y="0"/>
                </a:cubicBezTo>
                <a:lnTo>
                  <a:pt x="295162" y="0"/>
                </a:lnTo>
                <a:cubicBezTo>
                  <a:pt x="300232" y="0"/>
                  <a:pt x="304352" y="3787"/>
                  <a:pt x="304352" y="8458"/>
                </a:cubicBezTo>
                <a:cubicBezTo>
                  <a:pt x="304352" y="13130"/>
                  <a:pt x="300232" y="16917"/>
                  <a:pt x="295162" y="16917"/>
                </a:cubicBezTo>
                <a:moveTo>
                  <a:pt x="172023" y="16917"/>
                </a:moveTo>
                <a:lnTo>
                  <a:pt x="110454" y="16917"/>
                </a:lnTo>
                <a:cubicBezTo>
                  <a:pt x="105384" y="16917"/>
                  <a:pt x="101263" y="13130"/>
                  <a:pt x="101263" y="8458"/>
                </a:cubicBezTo>
                <a:cubicBezTo>
                  <a:pt x="101263" y="3786"/>
                  <a:pt x="105384" y="0"/>
                  <a:pt x="110454" y="0"/>
                </a:cubicBezTo>
                <a:lnTo>
                  <a:pt x="172023" y="0"/>
                </a:lnTo>
                <a:cubicBezTo>
                  <a:pt x="177093" y="0"/>
                  <a:pt x="181214" y="3787"/>
                  <a:pt x="181214" y="8458"/>
                </a:cubicBezTo>
                <a:cubicBezTo>
                  <a:pt x="181214" y="13130"/>
                  <a:pt x="177093" y="16917"/>
                  <a:pt x="172023" y="16917"/>
                </a:cubicBezTo>
                <a:moveTo>
                  <a:pt x="48884" y="16917"/>
                </a:moveTo>
                <a:lnTo>
                  <a:pt x="9191" y="16917"/>
                </a:lnTo>
                <a:cubicBezTo>
                  <a:pt x="4121" y="16917"/>
                  <a:pt x="0" y="13130"/>
                  <a:pt x="0" y="8458"/>
                </a:cubicBezTo>
                <a:cubicBezTo>
                  <a:pt x="0" y="3786"/>
                  <a:pt x="4121" y="0"/>
                  <a:pt x="9191" y="0"/>
                </a:cubicBezTo>
                <a:lnTo>
                  <a:pt x="48884" y="0"/>
                </a:lnTo>
                <a:cubicBezTo>
                  <a:pt x="53954" y="0"/>
                  <a:pt x="58075" y="3787"/>
                  <a:pt x="58075" y="8458"/>
                </a:cubicBezTo>
                <a:cubicBezTo>
                  <a:pt x="58075" y="13130"/>
                  <a:pt x="53954" y="16917"/>
                  <a:pt x="48884" y="16917"/>
                </a:cubicBezTo>
                <a:lnTo>
                  <a:pt x="48884" y="1691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566889" y="2263812"/>
            <a:ext cx="146584" cy="149802"/>
          </a:xfrm>
          <a:custGeom>
            <a:avLst/>
            <a:gdLst/>
            <a:ahLst/>
            <a:cxnLst/>
            <a:rect l="l" t="t" r="r" b="b"/>
            <a:pathLst>
              <a:path w="146584" h="149802">
                <a:moveTo>
                  <a:pt x="125183" y="149802"/>
                </a:moveTo>
                <a:cubicBezTo>
                  <a:pt x="121505" y="149802"/>
                  <a:pt x="117833" y="148909"/>
                  <a:pt x="114482" y="147128"/>
                </a:cubicBezTo>
                <a:lnTo>
                  <a:pt x="10702" y="91962"/>
                </a:lnTo>
                <a:cubicBezTo>
                  <a:pt x="4003" y="88403"/>
                  <a:pt x="1" y="82023"/>
                  <a:pt x="1" y="74900"/>
                </a:cubicBezTo>
                <a:cubicBezTo>
                  <a:pt x="1" y="67775"/>
                  <a:pt x="4003" y="61395"/>
                  <a:pt x="10702" y="57836"/>
                </a:cubicBezTo>
                <a:lnTo>
                  <a:pt x="114482" y="2673"/>
                </a:lnTo>
                <a:cubicBezTo>
                  <a:pt x="121171" y="-890"/>
                  <a:pt x="129171" y="-893"/>
                  <a:pt x="135883" y="2670"/>
                </a:cubicBezTo>
                <a:cubicBezTo>
                  <a:pt x="142582" y="6232"/>
                  <a:pt x="146584" y="12610"/>
                  <a:pt x="146584" y="19735"/>
                </a:cubicBezTo>
                <a:lnTo>
                  <a:pt x="146584" y="130061"/>
                </a:lnTo>
                <a:cubicBezTo>
                  <a:pt x="146584" y="137184"/>
                  <a:pt x="142582" y="143566"/>
                  <a:pt x="135883" y="147127"/>
                </a:cubicBezTo>
                <a:cubicBezTo>
                  <a:pt x="132534" y="148909"/>
                  <a:pt x="128855" y="149801"/>
                  <a:pt x="125183" y="149801"/>
                </a:cubicBezTo>
                <a:lnTo>
                  <a:pt x="125183" y="149802"/>
                </a:lnTo>
                <a:moveTo>
                  <a:pt x="19891" y="72488"/>
                </a:moveTo>
                <a:cubicBezTo>
                  <a:pt x="18575" y="73189"/>
                  <a:pt x="18377" y="74302"/>
                  <a:pt x="18377" y="74903"/>
                </a:cubicBezTo>
                <a:cubicBezTo>
                  <a:pt x="18377" y="75503"/>
                  <a:pt x="18575" y="76618"/>
                  <a:pt x="19891" y="77317"/>
                </a:cubicBezTo>
                <a:lnTo>
                  <a:pt x="123671" y="132483"/>
                </a:lnTo>
                <a:cubicBezTo>
                  <a:pt x="125005" y="133189"/>
                  <a:pt x="126136" y="132781"/>
                  <a:pt x="126698" y="132483"/>
                </a:cubicBezTo>
                <a:cubicBezTo>
                  <a:pt x="127260" y="132181"/>
                  <a:pt x="128213" y="131468"/>
                  <a:pt x="128213" y="130069"/>
                </a:cubicBezTo>
                <a:lnTo>
                  <a:pt x="128213" y="19742"/>
                </a:lnTo>
                <a:cubicBezTo>
                  <a:pt x="128213" y="18343"/>
                  <a:pt x="127263" y="17630"/>
                  <a:pt x="126698" y="17328"/>
                </a:cubicBezTo>
                <a:cubicBezTo>
                  <a:pt x="126137" y="17029"/>
                  <a:pt x="125005" y="16624"/>
                  <a:pt x="123671" y="17328"/>
                </a:cubicBezTo>
                <a:lnTo>
                  <a:pt x="19891" y="72488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857765" y="4974268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Успешные кейсы демонстрируют, как партнерские сети увеличивают продажи.</a:t>
            </a:r>
            <a:endParaRPr lang="en-US" sz="1200" dirty="0"/>
          </a:p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Эти примеры показывают значительное улучшение имиджа бренда.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57765" y="4427402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Успешные кейсы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613488" y="3598495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Стратегические партнерства обеспечивают глубокую интеграцию.</a:t>
            </a:r>
            <a:endParaRPr lang="en-US" sz="1200" dirty="0"/>
          </a:p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Они способствуют совместным маркетинговым усилиям.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616985" y="305513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Стратегические партнерства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2288141" y="2203573"/>
            <a:ext cx="4754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начинают с базового уровня сотрудничества.</a:t>
            </a:r>
            <a:endParaRPr lang="en-US" sz="1200" dirty="0"/>
          </a:p>
          <a:p>
            <a:pPr algn="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Это помогает брендам увеличить свою видимость.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2288141" y="1677226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Уровни сотрудничества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118216" y="3948597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208216" y="3995397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15669" y="3846050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1460836" y="2969938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232629" y="2182150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322629" y="2228950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130082" y="2079603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 flipH="1" flipV="1">
            <a:off x="5698127" y="2969938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481342" y="2182150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571342" y="2228950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4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378795" y="2079603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 flipV="1">
            <a:off x="3575250" y="2969938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355507" y="3948597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445507" y="3995397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252960" y="3846050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Технологии, меняющие маркетинг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8488633" y="187685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AI-решения трансформируют маркетинг, автоматизируя процессы с 2020-х годов.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488633" y="142092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Искусственный интеллект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6365652" y="4108996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Большие данные персонализируют маркетинговые предложения с 2010-х годов.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6365652" y="3653073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Большие данные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185314" y="187685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Социальные сети изменили взаимодействие брендов с аудиторией с 2000-х годов.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4185314" y="142092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Социальные сети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2128361" y="4108996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Интернет стал основным каналом для маркетинга с 1990-х годов.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2128361" y="3653073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Интернет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-76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764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49028" y="1164617"/>
            <a:ext cx="10572412" cy="10672"/>
          </a:xfrm>
          <a:custGeom>
            <a:avLst/>
            <a:gdLst/>
            <a:ahLst/>
            <a:cxnLst/>
            <a:rect l="l" t="t" r="r" b="b"/>
            <a:pathLst>
              <a:path w="10572412" h="10672">
                <a:moveTo>
                  <a:pt x="0" y="0"/>
                </a:moveTo>
                <a:lnTo>
                  <a:pt x="10572412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268494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4602243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8240206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2609987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6270564" y="443023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 flipH="1" flipV="1">
            <a:off x="949028" y="206954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49995" y="1"/>
            <a:ext cx="10605525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Ключевые выводы и рекомендации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376869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949995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6465691" y="4090948"/>
            <a:ext cx="3108960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648571" y="4548148"/>
            <a:ext cx="2743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Разработайте стратегию адаптации к новым условиям рынка.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Используйте возможности партнерства и технологий для достижения целей.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271531" y="3891760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25" y="0"/>
                </a:lnTo>
                <a:lnTo>
                  <a:pt x="3108960" y="274320"/>
                </a:lnTo>
                <a:lnTo>
                  <a:pt x="2834625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454411" y="39832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Рекомендации по действиям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2812740" y="4090948"/>
            <a:ext cx="3108960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2995620" y="4548148"/>
            <a:ext cx="2743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Оптимизация процессов повышает конкурентоспособность.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Регулярный анализ помогает выявить узкие места.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2610954" y="3891760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25" y="0"/>
                </a:lnTo>
                <a:lnTo>
                  <a:pt x="3108960" y="274320"/>
                </a:lnTo>
                <a:lnTo>
                  <a:pt x="2834625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2793834" y="39832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Эффективность процессов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442959" y="1730252"/>
            <a:ext cx="3108960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625839" y="2187452"/>
            <a:ext cx="2743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Современные технологии повышают эффективность бизнес-процессов.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Автоматизация помогает сократить затраты и улучшить качество услуг.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8241173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25" y="0"/>
                </a:lnTo>
                <a:lnTo>
                  <a:pt x="3108960" y="274320"/>
                </a:lnTo>
                <a:lnTo>
                  <a:pt x="2834625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8424053" y="1622504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Внедрение технологий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797370" y="1730252"/>
            <a:ext cx="3108960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4980250" y="2187452"/>
            <a:ext cx="2743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способствуют росту бренда и расширению влияния.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Сотрудничество с другими компаниями позволяет обмениваться ресурсами.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4603210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25" y="0"/>
                </a:lnTo>
                <a:lnTo>
                  <a:pt x="3108960" y="274320"/>
                </a:lnTo>
                <a:lnTo>
                  <a:pt x="2834625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4786090" y="1622504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Партнерские сети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1151781" y="1730252"/>
            <a:ext cx="3108960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334661" y="2187452"/>
            <a:ext cx="2743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Адаптация к новым трендам критически важна для успеха бизнеса.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Необходимо быстро реагировать на изменения на рынке.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949995" y="1531064"/>
            <a:ext cx="3108960" cy="548640"/>
          </a:xfrm>
          <a:custGeom>
            <a:avLst/>
            <a:gdLst/>
            <a:ahLst/>
            <a:cxnLst/>
            <a:rect l="l" t="t" r="r" b="b"/>
            <a:pathLst>
              <a:path w="3108960" h="548640">
                <a:moveTo>
                  <a:pt x="0" y="0"/>
                </a:moveTo>
                <a:lnTo>
                  <a:pt x="2834625" y="0"/>
                </a:lnTo>
                <a:lnTo>
                  <a:pt x="3108960" y="274320"/>
                </a:lnTo>
                <a:lnTo>
                  <a:pt x="2834625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132875" y="1622504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Адаптация к трендам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2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5" name="Image 0" descr="/tmp/tmp-1-hVCmssvmexfA-.jpg">    </p:cNvPr>
          <p:cNvPicPr>
            <a:picLocks noChangeAspect="1"/>
          </p:cNvPicPr>
          <p:nvPr/>
        </p:nvPicPr>
        <p:blipFill>
          <a:blip r:embed="rId3"/>
          <a:srcRect l="29546" r="29546" t="0" b="0"/>
          <a:stretch/>
        </p:blipFill>
        <p:spPr>
          <a:xfrm>
            <a:off x="640080" y="1473200"/>
            <a:ext cx="3200400" cy="46634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" y="1473200"/>
            <a:ext cx="3200400" cy="466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640078" y="1"/>
            <a:ext cx="1069848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Ключевые преимущества партнерских программ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сети в современном маркетинге</a:t>
            </a:r>
            <a:endParaRPr lang="en-US" sz="800" dirty="0"/>
          </a:p>
        </p:txBody>
      </p:sp>
      <p:sp>
        <p:nvSpPr>
          <p:cNvPr id="11" name="Text 8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4397698" y="1481359"/>
            <a:ext cx="257162" cy="457200"/>
          </a:xfrm>
          <a:custGeom>
            <a:avLst/>
            <a:gdLst/>
            <a:ahLst/>
            <a:cxnLst/>
            <a:rect l="l" t="t" r="r" b="b"/>
            <a:pathLst>
              <a:path w="257162" h="457200">
                <a:moveTo>
                  <a:pt x="150028" y="21434"/>
                </a:moveTo>
                <a:cubicBezTo>
                  <a:pt x="150028" y="9555"/>
                  <a:pt x="140472" y="0"/>
                  <a:pt x="128594" y="0"/>
                </a:cubicBezTo>
                <a:cubicBezTo>
                  <a:pt x="116715" y="0"/>
                  <a:pt x="107159" y="9555"/>
                  <a:pt x="107159" y="21434"/>
                </a:cubicBezTo>
                <a:lnTo>
                  <a:pt x="107159" y="64035"/>
                </a:lnTo>
                <a:cubicBezTo>
                  <a:pt x="104390" y="64127"/>
                  <a:pt x="101623" y="64305"/>
                  <a:pt x="98853" y="64570"/>
                </a:cubicBezTo>
                <a:cubicBezTo>
                  <a:pt x="78131" y="66267"/>
                  <a:pt x="56697" y="71181"/>
                  <a:pt x="38834" y="82525"/>
                </a:cubicBezTo>
                <a:cubicBezTo>
                  <a:pt x="20257" y="94316"/>
                  <a:pt x="6681" y="112535"/>
                  <a:pt x="1769" y="137722"/>
                </a:cubicBezTo>
                <a:cubicBezTo>
                  <a:pt x="-1715" y="155855"/>
                  <a:pt x="-18" y="172378"/>
                  <a:pt x="7219" y="187022"/>
                </a:cubicBezTo>
                <a:cubicBezTo>
                  <a:pt x="14362" y="201314"/>
                  <a:pt x="25886" y="211674"/>
                  <a:pt x="38299" y="219355"/>
                </a:cubicBezTo>
                <a:cubicBezTo>
                  <a:pt x="61698" y="233826"/>
                  <a:pt x="93584" y="241950"/>
                  <a:pt x="121272" y="249009"/>
                </a:cubicBezTo>
                <a:lnTo>
                  <a:pt x="123327" y="249544"/>
                </a:lnTo>
                <a:cubicBezTo>
                  <a:pt x="153605" y="257225"/>
                  <a:pt x="179237" y="263923"/>
                  <a:pt x="196297" y="274553"/>
                </a:cubicBezTo>
                <a:cubicBezTo>
                  <a:pt x="204336" y="279555"/>
                  <a:pt x="209070" y="284557"/>
                  <a:pt x="211570" y="289645"/>
                </a:cubicBezTo>
                <a:cubicBezTo>
                  <a:pt x="213982" y="294377"/>
                  <a:pt x="215322" y="301075"/>
                  <a:pt x="213357" y="311527"/>
                </a:cubicBezTo>
                <a:cubicBezTo>
                  <a:pt x="210767" y="324658"/>
                  <a:pt x="201389" y="335553"/>
                  <a:pt x="182544" y="342699"/>
                </a:cubicBezTo>
                <a:cubicBezTo>
                  <a:pt x="163251" y="350023"/>
                  <a:pt x="136100" y="352433"/>
                  <a:pt x="104305" y="347970"/>
                </a:cubicBezTo>
                <a:cubicBezTo>
                  <a:pt x="84120" y="345021"/>
                  <a:pt x="49108" y="336627"/>
                  <a:pt x="30173" y="328233"/>
                </a:cubicBezTo>
                <a:cubicBezTo>
                  <a:pt x="19367" y="323410"/>
                  <a:pt x="6684" y="328324"/>
                  <a:pt x="1859" y="339128"/>
                </a:cubicBezTo>
                <a:cubicBezTo>
                  <a:pt x="-2962" y="349936"/>
                  <a:pt x="1949" y="362619"/>
                  <a:pt x="12755" y="367442"/>
                </a:cubicBezTo>
                <a:cubicBezTo>
                  <a:pt x="36602" y="377981"/>
                  <a:pt x="75989" y="387093"/>
                  <a:pt x="98228" y="390307"/>
                </a:cubicBezTo>
                <a:lnTo>
                  <a:pt x="98318" y="390307"/>
                </a:lnTo>
                <a:cubicBezTo>
                  <a:pt x="101265" y="390755"/>
                  <a:pt x="104212" y="391112"/>
                  <a:pt x="107159" y="391377"/>
                </a:cubicBezTo>
                <a:lnTo>
                  <a:pt x="107159" y="435766"/>
                </a:lnTo>
                <a:cubicBezTo>
                  <a:pt x="107159" y="447645"/>
                  <a:pt x="116715" y="457200"/>
                  <a:pt x="128594" y="457200"/>
                </a:cubicBezTo>
                <a:cubicBezTo>
                  <a:pt x="140472" y="457200"/>
                  <a:pt x="150028" y="447645"/>
                  <a:pt x="150028" y="435766"/>
                </a:cubicBezTo>
                <a:lnTo>
                  <a:pt x="150028" y="392360"/>
                </a:lnTo>
                <a:cubicBezTo>
                  <a:pt x="167266" y="391199"/>
                  <a:pt x="183431" y="387984"/>
                  <a:pt x="197811" y="382535"/>
                </a:cubicBezTo>
                <a:cubicBezTo>
                  <a:pt x="226302" y="371726"/>
                  <a:pt x="249346" y="351098"/>
                  <a:pt x="255418" y="319478"/>
                </a:cubicBezTo>
                <a:cubicBezTo>
                  <a:pt x="258903" y="301345"/>
                  <a:pt x="257205" y="284822"/>
                  <a:pt x="249969" y="270178"/>
                </a:cubicBezTo>
                <a:cubicBezTo>
                  <a:pt x="242825" y="255886"/>
                  <a:pt x="231301" y="245526"/>
                  <a:pt x="218888" y="237845"/>
                </a:cubicBezTo>
                <a:cubicBezTo>
                  <a:pt x="195489" y="223374"/>
                  <a:pt x="163604" y="215250"/>
                  <a:pt x="135915" y="208191"/>
                </a:cubicBezTo>
                <a:lnTo>
                  <a:pt x="133860" y="207656"/>
                </a:lnTo>
                <a:cubicBezTo>
                  <a:pt x="103582" y="199975"/>
                  <a:pt x="77951" y="193277"/>
                  <a:pt x="60891" y="182647"/>
                </a:cubicBezTo>
                <a:cubicBezTo>
                  <a:pt x="52852" y="177645"/>
                  <a:pt x="48117" y="172643"/>
                  <a:pt x="45618" y="167555"/>
                </a:cubicBezTo>
                <a:cubicBezTo>
                  <a:pt x="43206" y="162823"/>
                  <a:pt x="41866" y="156125"/>
                  <a:pt x="43831" y="145673"/>
                </a:cubicBezTo>
                <a:cubicBezTo>
                  <a:pt x="46420" y="132455"/>
                  <a:pt x="52852" y="124240"/>
                  <a:pt x="61873" y="118520"/>
                </a:cubicBezTo>
                <a:cubicBezTo>
                  <a:pt x="71609" y="112357"/>
                  <a:pt x="85362" y="108516"/>
                  <a:pt x="102332" y="107177"/>
                </a:cubicBezTo>
                <a:cubicBezTo>
                  <a:pt x="136540" y="104406"/>
                  <a:pt x="176552" y="111909"/>
                  <a:pt x="204060" y="118342"/>
                </a:cubicBezTo>
                <a:cubicBezTo>
                  <a:pt x="215581" y="121112"/>
                  <a:pt x="227105" y="113966"/>
                  <a:pt x="229872" y="102445"/>
                </a:cubicBezTo>
                <a:cubicBezTo>
                  <a:pt x="232641" y="90923"/>
                  <a:pt x="225405" y="79489"/>
                  <a:pt x="213884" y="76810"/>
                </a:cubicBezTo>
                <a:cubicBezTo>
                  <a:pt x="197181" y="72878"/>
                  <a:pt x="174407" y="68146"/>
                  <a:pt x="150023" y="65645"/>
                </a:cubicBezTo>
                <a:lnTo>
                  <a:pt x="150028" y="21434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297680" y="2813589"/>
            <a:ext cx="66751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Партнерские программы увеличивают доходы, привлекая новых клиентов.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297678" y="2183669"/>
            <a:ext cx="66751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Увеличение доходов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2025-06-03T07:27:01Z</dcterms:created>
  <dcterms:modified xsi:type="dcterms:W3CDTF">2025-06-03T07:27:01Z</dcterms:modified>
</cp:coreProperties>
</file>