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5762713f151a80644a425c974d8ad98b7a785c6c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44f829427ad317d1c9971d53824a9844686ae5a7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44f829427ad317d1c9971d53824a9844686ae5a7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44f829427ad317d1c9971d53824a9844686ae5a7.png"/><Relationship Id="rId2" Type="http://schemas.openxmlformats.org/officeDocument/2006/relationships/image" Target="../media/485aa4f6f1f8f95a26a9a5b825fad5d09fb6853e.jpg"/><Relationship Id="rId3" Type="http://schemas.openxmlformats.org/officeDocument/2006/relationships/image" Target="../media/485aa4f6f1f8f95a26a9a5b825fad5d09fb6853e.jp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44f829427ad317d1c9971d53824a9844686ae5a7.png"/><Relationship Id="rId2" Type="http://schemas.openxmlformats.org/officeDocument/2006/relationships/image" Target="../media/988c91cb4178e106e8f16bd0aec95098960e1e82.jpg"/><Relationship Id="rId3" Type="http://schemas.openxmlformats.org/officeDocument/2006/relationships/image" Target="../media/988c91cb4178e106e8f16bd0aec95098960e1e82.jp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blipFill>
            <a:blip r:embed="rId1"/>
            <a:srcRect l="0" r="0" t="7796" b="7796"/>
            <a:stretch/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731519" y="5473446"/>
            <a:ext cx="10728960" cy="9525"/>
          </a:xfrm>
          <a:prstGeom prst="rect">
            <a:avLst/>
          </a:prstGeom>
          <a:solidFill>
            <a:srgbClr val="FFFFFF">
              <a:alpha val="5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731520" y="1723241"/>
            <a:ext cx="10728960" cy="3529224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4800" b="1" dirty="0">
                <a:solidFill>
                  <a:srgbClr val="FFFFF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Роль ежей в экосистеме: вызовы и возможности</a:t>
            </a:r>
            <a:endParaRPr lang="en-US" sz="4800" dirty="0"/>
          </a:p>
        </p:txBody>
      </p:sp>
      <p:sp>
        <p:nvSpPr>
          <p:cNvPr id="8" name="Text 6"/>
          <p:cNvSpPr/>
          <p:nvPr/>
        </p:nvSpPr>
        <p:spPr>
          <a:xfrm>
            <a:off x="731520" y="395836"/>
            <a:ext cx="109728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731520" y="5712716"/>
            <a:ext cx="10728960" cy="8233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Влияние на биоразнообразие, здоровье почвы и устойчивое развитие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9441159" y="0"/>
            <a:ext cx="2750841" cy="6858000"/>
          </a:xfrm>
          <a:prstGeom prst="rect">
            <a:avLst/>
          </a:pr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40080" y="1159605"/>
            <a:ext cx="8321040" cy="9525"/>
          </a:xfrm>
          <a:custGeom>
            <a:avLst/>
            <a:gdLst/>
            <a:ahLst/>
            <a:cxnLst/>
            <a:rect l="l" t="t" r="r" b="b"/>
            <a:pathLst>
              <a:path w="8321040" h="9525">
                <a:moveTo>
                  <a:pt x="0" y="0"/>
                </a:moveTo>
                <a:lnTo>
                  <a:pt x="832104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749390" y="6318000"/>
            <a:ext cx="108375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/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9441159" y="0"/>
            <a:ext cx="2750841" cy="6858000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430891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670559" y="1"/>
            <a:ext cx="8321040" cy="1034799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Образовательные программы для повышения осведомленности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857765" y="6309360"/>
            <a:ext cx="7371835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Роль ежей в экосистеме: вызовы и возможности</a:t>
            </a:r>
            <a:endParaRPr lang="en-US" sz="800" dirty="0"/>
          </a:p>
        </p:txBody>
      </p:sp>
      <p:sp>
        <p:nvSpPr>
          <p:cNvPr id="10" name="Text 8"/>
          <p:cNvSpPr/>
          <p:nvPr/>
        </p:nvSpPr>
        <p:spPr>
          <a:xfrm>
            <a:off x="640079" y="1481359"/>
            <a:ext cx="6309360" cy="5650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Образовательные программы для повышения осведомленности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640079" y="2268486"/>
            <a:ext cx="6309360" cy="3840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Образовательные инициативы направлены на информирование общественности о важности ежей в экосистеме.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11009743" y="6137907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640080" y="1164617"/>
            <a:ext cx="10874394" cy="10672"/>
          </a:xfrm>
          <a:custGeom>
            <a:avLst/>
            <a:gdLst/>
            <a:ahLst/>
            <a:cxnLst/>
            <a:rect l="l" t="t" r="r" b="b"/>
            <a:pathLst>
              <a:path w="10874394" h="10672">
                <a:moveTo>
                  <a:pt x="0" y="0"/>
                </a:moveTo>
                <a:lnTo>
                  <a:pt x="10874394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40079" y="1"/>
            <a:ext cx="10908453" cy="1034799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Устойчивые сельскохозяйственные практики для защиты ежей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749390" y="6318000"/>
            <a:ext cx="108375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/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857765" y="6309360"/>
            <a:ext cx="7877385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Роль ежей в экосистеме: вызовы и возможности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430891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11009743" y="6137907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640079" y="2205015"/>
            <a:ext cx="3108960" cy="2077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marL="0" indent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Органические удобрения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640079" y="2520873"/>
            <a:ext cx="31089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marL="0" indent="0">
              <a:lnSpc>
                <a:spcPct val="11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Использование органических удобрений снижает загрязнение почвы и воды.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79" y="4263081"/>
            <a:ext cx="3108960" cy="2077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marL="0" indent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Сохранение биоразнообразия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640079" y="4578939"/>
            <a:ext cx="31089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marL="0" indent="0">
              <a:lnSpc>
                <a:spcPct val="11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Сохранение биоразнообразия защищает виды, находящиеся под угрозой.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8439572" y="2205015"/>
            <a:ext cx="3108960" cy="2077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Зеленые коридоры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8439572" y="2520873"/>
            <a:ext cx="31089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1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Создание зеленых коридоров защищает передвижение ежей.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8439572" y="4263081"/>
            <a:ext cx="3108960" cy="2077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Отказ от пестицидов</a:t>
            </a: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8439572" y="4578939"/>
            <a:ext cx="31089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1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Отказ от пестицидов поддерживает полезных насекомых.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3909606" y="1590040"/>
            <a:ext cx="2689265" cy="2021933"/>
          </a:xfrm>
          <a:custGeom>
            <a:avLst/>
            <a:gdLst/>
            <a:ahLst/>
            <a:cxnLst/>
            <a:rect l="l" t="t" r="r" b="b"/>
            <a:pathLst>
              <a:path w="2689265" h="2021933">
                <a:moveTo>
                  <a:pt x="2279394" y="2042"/>
                </a:moveTo>
                <a:cubicBezTo>
                  <a:pt x="2248521" y="728"/>
                  <a:pt x="2217541" y="0"/>
                  <a:pt x="2186319" y="0"/>
                </a:cubicBezTo>
                <a:cubicBezTo>
                  <a:pt x="1038029" y="0"/>
                  <a:pt x="95926" y="882048"/>
                  <a:pt x="-27" y="2005596"/>
                </a:cubicBezTo>
                <a:lnTo>
                  <a:pt x="540381" y="1600299"/>
                </a:lnTo>
                <a:lnTo>
                  <a:pt x="1102626" y="2021933"/>
                </a:lnTo>
                <a:cubicBezTo>
                  <a:pt x="1185482" y="1497990"/>
                  <a:pt x="1639053" y="1097364"/>
                  <a:pt x="2186319" y="1097364"/>
                </a:cubicBezTo>
                <a:cubicBezTo>
                  <a:pt x="2216223" y="1097364"/>
                  <a:pt x="2245752" y="1098557"/>
                  <a:pt x="2275065" y="1100963"/>
                </a:cubicBezTo>
                <a:lnTo>
                  <a:pt x="2689238" y="548672"/>
                </a:lnTo>
                <a:lnTo>
                  <a:pt x="2279394" y="2042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6268748" y="1598206"/>
            <a:ext cx="2021812" cy="2689265"/>
          </a:xfrm>
          <a:custGeom>
            <a:avLst/>
            <a:gdLst/>
            <a:ahLst/>
            <a:cxnLst/>
            <a:rect l="l" t="t" r="r" b="b"/>
            <a:pathLst>
              <a:path w="2021812" h="2689265">
                <a:moveTo>
                  <a:pt x="0" y="1102652"/>
                </a:moveTo>
                <a:cubicBezTo>
                  <a:pt x="523953" y="1185509"/>
                  <a:pt x="924554" y="1639080"/>
                  <a:pt x="924554" y="2186346"/>
                </a:cubicBezTo>
                <a:cubicBezTo>
                  <a:pt x="924554" y="2216250"/>
                  <a:pt x="923362" y="2245778"/>
                  <a:pt x="920956" y="2275091"/>
                </a:cubicBezTo>
                <a:lnTo>
                  <a:pt x="1473234" y="2689265"/>
                </a:lnTo>
                <a:lnTo>
                  <a:pt x="2019750" y="2279394"/>
                </a:lnTo>
                <a:cubicBezTo>
                  <a:pt x="2021064" y="2248522"/>
                  <a:pt x="2021792" y="2217541"/>
                  <a:pt x="2021792" y="2186319"/>
                </a:cubicBezTo>
                <a:cubicBezTo>
                  <a:pt x="2021913" y="1038030"/>
                  <a:pt x="1139857" y="95926"/>
                  <a:pt x="16316" y="-27"/>
                </a:cubicBezTo>
                <a:lnTo>
                  <a:pt x="421609" y="540489"/>
                </a:lnTo>
                <a:lnTo>
                  <a:pt x="-20" y="1102733"/>
                </a:lnTo>
                <a:lnTo>
                  <a:pt x="0" y="1102652"/>
                </a:lnTo>
              </a:path>
            </a:pathLst>
          </a:custGeom>
          <a:solidFill>
            <a:srgbClr val="0C53B7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5593128" y="3957348"/>
            <a:ext cx="2689385" cy="2021812"/>
          </a:xfrm>
          <a:custGeom>
            <a:avLst/>
            <a:gdLst/>
            <a:ahLst/>
            <a:cxnLst/>
            <a:rect l="l" t="t" r="r" b="b"/>
            <a:pathLst>
              <a:path w="2689385" h="2021812">
                <a:moveTo>
                  <a:pt x="2148872" y="421629"/>
                </a:moveTo>
                <a:lnTo>
                  <a:pt x="1586630" y="0"/>
                </a:lnTo>
                <a:cubicBezTo>
                  <a:pt x="1503770" y="523953"/>
                  <a:pt x="1050205" y="924554"/>
                  <a:pt x="502942" y="924554"/>
                </a:cubicBezTo>
                <a:cubicBezTo>
                  <a:pt x="473036" y="924554"/>
                  <a:pt x="443506" y="923362"/>
                  <a:pt x="414192" y="920956"/>
                </a:cubicBezTo>
                <a:lnTo>
                  <a:pt x="0" y="1473234"/>
                </a:lnTo>
                <a:lnTo>
                  <a:pt x="409862" y="2019750"/>
                </a:lnTo>
                <a:cubicBezTo>
                  <a:pt x="440736" y="2021064"/>
                  <a:pt x="471718" y="2021792"/>
                  <a:pt x="502942" y="2021792"/>
                </a:cubicBezTo>
                <a:cubicBezTo>
                  <a:pt x="1651363" y="2021792"/>
                  <a:pt x="2593455" y="1139736"/>
                  <a:pt x="2689385" y="16195"/>
                </a:cubicBezTo>
                <a:lnTo>
                  <a:pt x="2148980" y="421487"/>
                </a:lnTo>
                <a:lnTo>
                  <a:pt x="2148872" y="421629"/>
                </a:lnTo>
              </a:path>
            </a:pathLst>
          </a:custGeom>
          <a:solidFill>
            <a:srgbClr val="08387A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3901440" y="3281728"/>
            <a:ext cx="2021933" cy="2689385"/>
          </a:xfrm>
          <a:custGeom>
            <a:avLst/>
            <a:gdLst/>
            <a:ahLst/>
            <a:cxnLst/>
            <a:rect l="l" t="t" r="r" b="b"/>
            <a:pathLst>
              <a:path w="2021933" h="2689385">
                <a:moveTo>
                  <a:pt x="1097242" y="502942"/>
                </a:moveTo>
                <a:cubicBezTo>
                  <a:pt x="1097242" y="473036"/>
                  <a:pt x="1098435" y="443506"/>
                  <a:pt x="1100841" y="414192"/>
                </a:cubicBezTo>
                <a:lnTo>
                  <a:pt x="548550" y="0"/>
                </a:lnTo>
                <a:lnTo>
                  <a:pt x="2022" y="409862"/>
                </a:lnTo>
                <a:cubicBezTo>
                  <a:pt x="708" y="440737"/>
                  <a:pt x="-20" y="471718"/>
                  <a:pt x="-20" y="502942"/>
                </a:cubicBezTo>
                <a:cubicBezTo>
                  <a:pt x="-20" y="1651363"/>
                  <a:pt x="882028" y="2593455"/>
                  <a:pt x="2005576" y="2689385"/>
                </a:cubicBezTo>
                <a:lnTo>
                  <a:pt x="1600279" y="2148980"/>
                </a:lnTo>
                <a:lnTo>
                  <a:pt x="2021913" y="1586737"/>
                </a:lnTo>
                <a:cubicBezTo>
                  <a:pt x="1497969" y="1503877"/>
                  <a:pt x="1097343" y="1050312"/>
                  <a:pt x="1097343" y="503049"/>
                </a:cubicBezTo>
                <a:lnTo>
                  <a:pt x="1097242" y="502942"/>
                </a:lnTo>
              </a:path>
            </a:pathLst>
          </a:custGeom>
          <a:solidFill>
            <a:srgbClr val="73A9F5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4948758" y="2144487"/>
            <a:ext cx="582000" cy="55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1</a:t>
            </a:r>
            <a:endParaRPr lang="en-US" sz="3600" dirty="0"/>
          </a:p>
        </p:txBody>
      </p:sp>
      <p:sp>
        <p:nvSpPr>
          <p:cNvPr id="22" name="Text 20"/>
          <p:cNvSpPr/>
          <p:nvPr/>
        </p:nvSpPr>
        <p:spPr>
          <a:xfrm>
            <a:off x="7221554" y="2682197"/>
            <a:ext cx="582000" cy="55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2</a:t>
            </a:r>
            <a:endParaRPr lang="en-US" sz="3600" dirty="0"/>
          </a:p>
        </p:txBody>
      </p:sp>
      <p:sp>
        <p:nvSpPr>
          <p:cNvPr id="23" name="Text 21"/>
          <p:cNvSpPr/>
          <p:nvPr/>
        </p:nvSpPr>
        <p:spPr>
          <a:xfrm>
            <a:off x="6593174" y="4917113"/>
            <a:ext cx="582000" cy="55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3</a:t>
            </a:r>
            <a:endParaRPr lang="en-US" sz="3600" dirty="0"/>
          </a:p>
        </p:txBody>
      </p:sp>
      <p:sp>
        <p:nvSpPr>
          <p:cNvPr id="24" name="Text 22"/>
          <p:cNvSpPr/>
          <p:nvPr/>
        </p:nvSpPr>
        <p:spPr>
          <a:xfrm>
            <a:off x="4388567" y="4247954"/>
            <a:ext cx="582000" cy="55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4</a:t>
            </a:r>
            <a:endParaRPr lang="en-US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8150317" y="3163577"/>
            <a:ext cx="2809049" cy="914400"/>
          </a:xfrm>
          <a:custGeom>
            <a:avLst/>
            <a:gdLst/>
            <a:ahLst/>
            <a:cxnLst/>
            <a:rect l="l" t="t" r="r" b="b"/>
            <a:pathLst>
              <a:path w="2809049" h="914400">
                <a:moveTo>
                  <a:pt x="294585" y="914400"/>
                </a:moveTo>
                <a:lnTo>
                  <a:pt x="2514464" y="914400"/>
                </a:lnTo>
                <a:lnTo>
                  <a:pt x="2809049" y="0"/>
                </a:lnTo>
                <a:lnTo>
                  <a:pt x="0" y="0"/>
                </a:lnTo>
                <a:lnTo>
                  <a:pt x="294585" y="914400"/>
                </a:lnTo>
              </a:path>
            </a:pathLst>
          </a:custGeom>
          <a:solidFill>
            <a:srgbClr val="0C53B7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8739500" y="4415686"/>
            <a:ext cx="1630683" cy="914400"/>
          </a:xfrm>
          <a:custGeom>
            <a:avLst/>
            <a:gdLst/>
            <a:ahLst/>
            <a:cxnLst/>
            <a:rect l="l" t="t" r="r" b="b"/>
            <a:pathLst>
              <a:path w="1630683" h="914400">
                <a:moveTo>
                  <a:pt x="0" y="0"/>
                </a:moveTo>
                <a:lnTo>
                  <a:pt x="294583" y="914400"/>
                </a:lnTo>
                <a:lnTo>
                  <a:pt x="1336084" y="914400"/>
                </a:lnTo>
                <a:lnTo>
                  <a:pt x="1630683" y="0"/>
                </a:lnTo>
                <a:lnTo>
                  <a:pt x="0" y="0"/>
                </a:lnTo>
              </a:path>
            </a:pathLst>
          </a:custGeom>
          <a:solidFill>
            <a:srgbClr val="08387A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7561134" y="1911392"/>
            <a:ext cx="3987338" cy="914400"/>
          </a:xfrm>
          <a:custGeom>
            <a:avLst/>
            <a:gdLst/>
            <a:ahLst/>
            <a:cxnLst/>
            <a:rect l="l" t="t" r="r" b="b"/>
            <a:pathLst>
              <a:path w="3987338" h="914400">
                <a:moveTo>
                  <a:pt x="3692833" y="914400"/>
                </a:moveTo>
                <a:lnTo>
                  <a:pt x="3987338" y="0"/>
                </a:lnTo>
                <a:lnTo>
                  <a:pt x="0" y="0"/>
                </a:lnTo>
                <a:lnTo>
                  <a:pt x="294585" y="914400"/>
                </a:lnTo>
                <a:lnTo>
                  <a:pt x="3692833" y="91440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9260059" y="5319453"/>
            <a:ext cx="815456" cy="818454"/>
          </a:xfrm>
          <a:custGeom>
            <a:avLst/>
            <a:gdLst/>
            <a:ahLst/>
            <a:cxnLst/>
            <a:rect l="l" t="t" r="r" b="b"/>
            <a:pathLst>
              <a:path w="815456" h="818454">
                <a:moveTo>
                  <a:pt x="226199" y="0"/>
                </a:moveTo>
                <a:lnTo>
                  <a:pt x="0" y="355455"/>
                </a:lnTo>
                <a:lnTo>
                  <a:pt x="294592" y="818454"/>
                </a:lnTo>
                <a:lnTo>
                  <a:pt x="815456" y="0"/>
                </a:lnTo>
                <a:lnTo>
                  <a:pt x="226199" y="0"/>
                </a:lnTo>
              </a:path>
            </a:pathLst>
          </a:custGeom>
          <a:solidFill>
            <a:srgbClr val="08387A">
              <a:alpha val="9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8739500" y="4077976"/>
            <a:ext cx="1925275" cy="337710"/>
          </a:xfrm>
          <a:custGeom>
            <a:avLst/>
            <a:gdLst/>
            <a:ahLst/>
            <a:cxnLst/>
            <a:rect l="l" t="t" r="r" b="b"/>
            <a:pathLst>
              <a:path w="1925275" h="337710">
                <a:moveTo>
                  <a:pt x="1925275" y="0"/>
                </a:moveTo>
                <a:lnTo>
                  <a:pt x="815296" y="0"/>
                </a:lnTo>
                <a:lnTo>
                  <a:pt x="0" y="337710"/>
                </a:lnTo>
                <a:lnTo>
                  <a:pt x="1109902" y="337710"/>
                </a:lnTo>
                <a:lnTo>
                  <a:pt x="1925275" y="0"/>
                </a:lnTo>
              </a:path>
            </a:pathLst>
          </a:custGeom>
          <a:solidFill>
            <a:srgbClr val="0C53B7">
              <a:alpha val="9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8297574" y="3476585"/>
            <a:ext cx="147333" cy="313084"/>
          </a:xfrm>
          <a:custGeom>
            <a:avLst/>
            <a:gdLst/>
            <a:ahLst/>
            <a:cxnLst/>
            <a:rect l="l" t="t" r="r" b="b"/>
            <a:pathLst>
              <a:path w="147333" h="313084">
                <a:moveTo>
                  <a:pt x="0" y="0"/>
                </a:moveTo>
                <a:lnTo>
                  <a:pt x="147335" y="313084"/>
                </a:lnTo>
                <a:lnTo>
                  <a:pt x="147335" y="313084"/>
                </a:lnTo>
                <a:lnTo>
                  <a:pt x="0" y="0"/>
                </a:lnTo>
              </a:path>
            </a:pathLst>
          </a:custGeom>
          <a:solidFill>
            <a:srgbClr val="1570EF">
              <a:alpha val="9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8150317" y="2825792"/>
            <a:ext cx="3103640" cy="337784"/>
          </a:xfrm>
          <a:custGeom>
            <a:avLst/>
            <a:gdLst/>
            <a:ahLst/>
            <a:cxnLst/>
            <a:rect l="l" t="t" r="r" b="b"/>
            <a:pathLst>
              <a:path w="3103640" h="337784">
                <a:moveTo>
                  <a:pt x="3103640" y="0"/>
                </a:moveTo>
                <a:lnTo>
                  <a:pt x="1404490" y="0"/>
                </a:lnTo>
                <a:lnTo>
                  <a:pt x="0" y="337784"/>
                </a:lnTo>
                <a:lnTo>
                  <a:pt x="1699088" y="337784"/>
                </a:lnTo>
                <a:lnTo>
                  <a:pt x="3103640" y="0"/>
                </a:lnTo>
              </a:path>
            </a:pathLst>
          </a:custGeom>
          <a:solidFill>
            <a:srgbClr val="1570EF">
              <a:alpha val="9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749390" y="6318000"/>
            <a:ext cx="108375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/</a:t>
            </a:r>
            <a:endParaRPr lang="en-US" sz="800" dirty="0"/>
          </a:p>
        </p:txBody>
      </p:sp>
      <p:sp>
        <p:nvSpPr>
          <p:cNvPr id="11" name="Text 9"/>
          <p:cNvSpPr/>
          <p:nvPr/>
        </p:nvSpPr>
        <p:spPr>
          <a:xfrm>
            <a:off x="430891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2</a:t>
            </a:r>
            <a:endParaRPr lang="en-US" sz="800" dirty="0"/>
          </a:p>
        </p:txBody>
      </p:sp>
      <p:sp>
        <p:nvSpPr>
          <p:cNvPr id="12" name="Text 10"/>
          <p:cNvSpPr/>
          <p:nvPr/>
        </p:nvSpPr>
        <p:spPr>
          <a:xfrm>
            <a:off x="857766" y="6309360"/>
            <a:ext cx="700208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Роль ежей в экосистеме: вызовы и возможности</a:t>
            </a:r>
            <a:endParaRPr lang="en-US" sz="800" dirty="0"/>
          </a:p>
        </p:txBody>
      </p:sp>
      <p:sp>
        <p:nvSpPr>
          <p:cNvPr id="13" name="Text 11"/>
          <p:cNvSpPr/>
          <p:nvPr/>
        </p:nvSpPr>
        <p:spPr>
          <a:xfrm>
            <a:off x="11009743" y="6137907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640080" y="1164617"/>
            <a:ext cx="10881360" cy="10672"/>
          </a:xfrm>
          <a:custGeom>
            <a:avLst/>
            <a:gdLst/>
            <a:ahLst/>
            <a:cxnLst/>
            <a:rect l="l" t="t" r="r" b="b"/>
            <a:pathLst>
              <a:path w="10881360" h="10672">
                <a:moveTo>
                  <a:pt x="0" y="0"/>
                </a:moveTo>
                <a:lnTo>
                  <a:pt x="1088136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640079" y="1"/>
            <a:ext cx="10915441" cy="1034799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Влияние ежей на численность насекомых</a:t>
            </a:r>
            <a:endParaRPr lang="en-US" sz="2400" dirty="0"/>
          </a:p>
        </p:txBody>
      </p:sp>
      <p:sp>
        <p:nvSpPr>
          <p:cNvPr id="16" name="Text 14"/>
          <p:cNvSpPr/>
          <p:nvPr/>
        </p:nvSpPr>
        <p:spPr>
          <a:xfrm>
            <a:off x="1560553" y="4415686"/>
            <a:ext cx="49377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Экосистемный баланс</a:t>
            </a:r>
            <a:endParaRPr lang="en-US" sz="1600" dirty="0"/>
          </a:p>
          <a:p>
            <a:pPr algn="l" marL="142875" indent="0">
              <a:lnSpc>
                <a:spcPct val="90000"/>
              </a:lnSpc>
              <a:buNone/>
            </a:pPr>
            <a:r>
              <a:rPr lang="en-US" sz="136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Ежи играют важную роль в поддержании экосистемного баланса, регулируя численность насекомых.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1560553" y="3163577"/>
            <a:ext cx="49377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Предпочтения в добыче</a:t>
            </a:r>
            <a:endParaRPr lang="en-US" sz="1600" dirty="0"/>
          </a:p>
          <a:p>
            <a:pPr algn="l" marL="142875" indent="0">
              <a:lnSpc>
                <a:spcPct val="90000"/>
              </a:lnSpc>
              <a:buNone/>
            </a:pPr>
            <a:r>
              <a:rPr lang="en-US" sz="136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Ежи предпочитают определенные виды насекомых, что влияет на их популяцию.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1562170" y="1911392"/>
            <a:ext cx="49377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Питание ежей</a:t>
            </a:r>
            <a:endParaRPr lang="en-US" sz="1600" dirty="0"/>
          </a:p>
          <a:p>
            <a:pPr algn="l" marL="142875" indent="0">
              <a:lnSpc>
                <a:spcPct val="90000"/>
              </a:lnSpc>
              <a:buNone/>
            </a:pPr>
            <a:r>
              <a:rPr lang="en-US" sz="136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Ежи питаются различными насекомыми, что способствует контролю их численности.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643528" y="2002832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0" y="365760"/>
                </a:moveTo>
                <a:cubicBezTo>
                  <a:pt x="0" y="163758"/>
                  <a:pt x="163758" y="0"/>
                  <a:pt x="365760" y="0"/>
                </a:cubicBezTo>
                <a:cubicBezTo>
                  <a:pt x="567762" y="0"/>
                  <a:pt x="731520" y="163758"/>
                  <a:pt x="731520" y="365760"/>
                </a:cubicBezTo>
                <a:cubicBezTo>
                  <a:pt x="731520" y="567762"/>
                  <a:pt x="567762" y="731520"/>
                  <a:pt x="365760" y="731520"/>
                </a:cubicBezTo>
                <a:cubicBezTo>
                  <a:pt x="163758" y="731520"/>
                  <a:pt x="0" y="567762"/>
                  <a:pt x="0" y="365760"/>
                </a:cubicBez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733528" y="2049632"/>
            <a:ext cx="551520" cy="637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01</a:t>
            </a:r>
            <a:endParaRPr lang="en-US" sz="2000" dirty="0"/>
          </a:p>
        </p:txBody>
      </p:sp>
      <p:sp>
        <p:nvSpPr>
          <p:cNvPr id="21" name="Text 19"/>
          <p:cNvSpPr/>
          <p:nvPr/>
        </p:nvSpPr>
        <p:spPr>
          <a:xfrm>
            <a:off x="643528" y="3255017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0" y="365760"/>
                </a:moveTo>
                <a:cubicBezTo>
                  <a:pt x="0" y="163758"/>
                  <a:pt x="163758" y="0"/>
                  <a:pt x="365760" y="0"/>
                </a:cubicBezTo>
                <a:cubicBezTo>
                  <a:pt x="567762" y="0"/>
                  <a:pt x="731520" y="163758"/>
                  <a:pt x="731520" y="365760"/>
                </a:cubicBezTo>
                <a:cubicBezTo>
                  <a:pt x="731520" y="567762"/>
                  <a:pt x="567762" y="731520"/>
                  <a:pt x="365760" y="731520"/>
                </a:cubicBezTo>
                <a:cubicBezTo>
                  <a:pt x="163758" y="731520"/>
                  <a:pt x="0" y="567762"/>
                  <a:pt x="0" y="365760"/>
                </a:cubicBezTo>
              </a:path>
            </a:pathLst>
          </a:custGeom>
          <a:solidFill>
            <a:srgbClr val="0C53B7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2" name="Text 20"/>
          <p:cNvSpPr/>
          <p:nvPr/>
        </p:nvSpPr>
        <p:spPr>
          <a:xfrm>
            <a:off x="733528" y="3301817"/>
            <a:ext cx="551520" cy="637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02</a:t>
            </a:r>
            <a:endParaRPr lang="en-US" sz="2000" dirty="0"/>
          </a:p>
        </p:txBody>
      </p:sp>
      <p:sp>
        <p:nvSpPr>
          <p:cNvPr id="23" name="Text 21"/>
          <p:cNvSpPr/>
          <p:nvPr/>
        </p:nvSpPr>
        <p:spPr>
          <a:xfrm>
            <a:off x="643528" y="4507126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0" y="365760"/>
                </a:moveTo>
                <a:cubicBezTo>
                  <a:pt x="0" y="163758"/>
                  <a:pt x="163758" y="0"/>
                  <a:pt x="365760" y="0"/>
                </a:cubicBezTo>
                <a:cubicBezTo>
                  <a:pt x="567762" y="0"/>
                  <a:pt x="731520" y="163758"/>
                  <a:pt x="731520" y="365760"/>
                </a:cubicBezTo>
                <a:cubicBezTo>
                  <a:pt x="731520" y="567762"/>
                  <a:pt x="567762" y="731520"/>
                  <a:pt x="365760" y="731520"/>
                </a:cubicBezTo>
                <a:cubicBezTo>
                  <a:pt x="163758" y="731520"/>
                  <a:pt x="0" y="567762"/>
                  <a:pt x="0" y="365760"/>
                </a:cubicBezTo>
              </a:path>
            </a:pathLst>
          </a:custGeom>
          <a:solidFill>
            <a:srgbClr val="08387A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4" name="Text 22"/>
          <p:cNvSpPr/>
          <p:nvPr/>
        </p:nvSpPr>
        <p:spPr>
          <a:xfrm>
            <a:off x="733528" y="4553926"/>
            <a:ext cx="551520" cy="637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03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640080" y="1164617"/>
            <a:ext cx="10874394" cy="10672"/>
          </a:xfrm>
          <a:custGeom>
            <a:avLst/>
            <a:gdLst/>
            <a:ahLst/>
            <a:cxnLst/>
            <a:rect l="l" t="t" r="r" b="b"/>
            <a:pathLst>
              <a:path w="10874394" h="10672">
                <a:moveTo>
                  <a:pt x="0" y="0"/>
                </a:moveTo>
                <a:lnTo>
                  <a:pt x="10874394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40079" y="1"/>
            <a:ext cx="10908453" cy="1034799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Ежи и здоровье почвы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749390" y="6318000"/>
            <a:ext cx="108375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/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857765" y="6309360"/>
            <a:ext cx="7877385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Роль ежей в экосистеме: вызовы и возможности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430891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11009743" y="6137907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640079" y="2205015"/>
            <a:ext cx="3108960" cy="2077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marL="0" indent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Разрыхление почвы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640079" y="2520873"/>
            <a:ext cx="31089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marL="0" indent="0">
              <a:lnSpc>
                <a:spcPct val="11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Ежи способствуют разрыхлению почвы, что улучшает её структуру.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79" y="4263081"/>
            <a:ext cx="3108960" cy="2077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marL="0" indent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Экосистемные услуги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640079" y="4578939"/>
            <a:ext cx="31089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marL="0" indent="0">
              <a:lnSpc>
                <a:spcPct val="11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Ежи играют важную роль в поддержании здоровья экосистемы и устойчивости почвы.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8439572" y="2205015"/>
            <a:ext cx="3108960" cy="2077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Переработка органики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8439572" y="2520873"/>
            <a:ext cx="31089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1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Ежи перерабатывают органические вещества, увеличивая доступность питательных веществ для растений.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8439572" y="4263081"/>
            <a:ext cx="3108960" cy="2077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Влияние на микрофлору</a:t>
            </a: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8439572" y="4578939"/>
            <a:ext cx="31089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1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Деятельность ежей способствует увеличению разнообразия микроорганизмов в почве.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3909606" y="1590040"/>
            <a:ext cx="2689265" cy="2021933"/>
          </a:xfrm>
          <a:custGeom>
            <a:avLst/>
            <a:gdLst/>
            <a:ahLst/>
            <a:cxnLst/>
            <a:rect l="l" t="t" r="r" b="b"/>
            <a:pathLst>
              <a:path w="2689265" h="2021933">
                <a:moveTo>
                  <a:pt x="2279394" y="2042"/>
                </a:moveTo>
                <a:cubicBezTo>
                  <a:pt x="2248521" y="728"/>
                  <a:pt x="2217541" y="0"/>
                  <a:pt x="2186319" y="0"/>
                </a:cubicBezTo>
                <a:cubicBezTo>
                  <a:pt x="1038029" y="0"/>
                  <a:pt x="95926" y="882048"/>
                  <a:pt x="-27" y="2005596"/>
                </a:cubicBezTo>
                <a:lnTo>
                  <a:pt x="540381" y="1600299"/>
                </a:lnTo>
                <a:lnTo>
                  <a:pt x="1102626" y="2021933"/>
                </a:lnTo>
                <a:cubicBezTo>
                  <a:pt x="1185482" y="1497990"/>
                  <a:pt x="1639053" y="1097364"/>
                  <a:pt x="2186319" y="1097364"/>
                </a:cubicBezTo>
                <a:cubicBezTo>
                  <a:pt x="2216223" y="1097364"/>
                  <a:pt x="2245752" y="1098557"/>
                  <a:pt x="2275065" y="1100963"/>
                </a:cubicBezTo>
                <a:lnTo>
                  <a:pt x="2689238" y="548672"/>
                </a:lnTo>
                <a:lnTo>
                  <a:pt x="2279394" y="2042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6268748" y="1598206"/>
            <a:ext cx="2021812" cy="2689265"/>
          </a:xfrm>
          <a:custGeom>
            <a:avLst/>
            <a:gdLst/>
            <a:ahLst/>
            <a:cxnLst/>
            <a:rect l="l" t="t" r="r" b="b"/>
            <a:pathLst>
              <a:path w="2021812" h="2689265">
                <a:moveTo>
                  <a:pt x="0" y="1102652"/>
                </a:moveTo>
                <a:cubicBezTo>
                  <a:pt x="523953" y="1185509"/>
                  <a:pt x="924554" y="1639080"/>
                  <a:pt x="924554" y="2186346"/>
                </a:cubicBezTo>
                <a:cubicBezTo>
                  <a:pt x="924554" y="2216250"/>
                  <a:pt x="923362" y="2245778"/>
                  <a:pt x="920956" y="2275091"/>
                </a:cubicBezTo>
                <a:lnTo>
                  <a:pt x="1473234" y="2689265"/>
                </a:lnTo>
                <a:lnTo>
                  <a:pt x="2019750" y="2279394"/>
                </a:lnTo>
                <a:cubicBezTo>
                  <a:pt x="2021064" y="2248522"/>
                  <a:pt x="2021792" y="2217541"/>
                  <a:pt x="2021792" y="2186319"/>
                </a:cubicBezTo>
                <a:cubicBezTo>
                  <a:pt x="2021913" y="1038030"/>
                  <a:pt x="1139857" y="95926"/>
                  <a:pt x="16316" y="-27"/>
                </a:cubicBezTo>
                <a:lnTo>
                  <a:pt x="421609" y="540489"/>
                </a:lnTo>
                <a:lnTo>
                  <a:pt x="-20" y="1102733"/>
                </a:lnTo>
                <a:lnTo>
                  <a:pt x="0" y="1102652"/>
                </a:lnTo>
              </a:path>
            </a:pathLst>
          </a:custGeom>
          <a:solidFill>
            <a:srgbClr val="0C53B7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5593128" y="3957348"/>
            <a:ext cx="2689385" cy="2021812"/>
          </a:xfrm>
          <a:custGeom>
            <a:avLst/>
            <a:gdLst/>
            <a:ahLst/>
            <a:cxnLst/>
            <a:rect l="l" t="t" r="r" b="b"/>
            <a:pathLst>
              <a:path w="2689385" h="2021812">
                <a:moveTo>
                  <a:pt x="2148872" y="421629"/>
                </a:moveTo>
                <a:lnTo>
                  <a:pt x="1586630" y="0"/>
                </a:lnTo>
                <a:cubicBezTo>
                  <a:pt x="1503770" y="523953"/>
                  <a:pt x="1050205" y="924554"/>
                  <a:pt x="502942" y="924554"/>
                </a:cubicBezTo>
                <a:cubicBezTo>
                  <a:pt x="473036" y="924554"/>
                  <a:pt x="443506" y="923362"/>
                  <a:pt x="414192" y="920956"/>
                </a:cubicBezTo>
                <a:lnTo>
                  <a:pt x="0" y="1473234"/>
                </a:lnTo>
                <a:lnTo>
                  <a:pt x="409862" y="2019750"/>
                </a:lnTo>
                <a:cubicBezTo>
                  <a:pt x="440736" y="2021064"/>
                  <a:pt x="471718" y="2021792"/>
                  <a:pt x="502942" y="2021792"/>
                </a:cubicBezTo>
                <a:cubicBezTo>
                  <a:pt x="1651363" y="2021792"/>
                  <a:pt x="2593455" y="1139736"/>
                  <a:pt x="2689385" y="16195"/>
                </a:cubicBezTo>
                <a:lnTo>
                  <a:pt x="2148980" y="421487"/>
                </a:lnTo>
                <a:lnTo>
                  <a:pt x="2148872" y="421629"/>
                </a:lnTo>
              </a:path>
            </a:pathLst>
          </a:custGeom>
          <a:solidFill>
            <a:srgbClr val="08387A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3901440" y="3281728"/>
            <a:ext cx="2021933" cy="2689385"/>
          </a:xfrm>
          <a:custGeom>
            <a:avLst/>
            <a:gdLst/>
            <a:ahLst/>
            <a:cxnLst/>
            <a:rect l="l" t="t" r="r" b="b"/>
            <a:pathLst>
              <a:path w="2021933" h="2689385">
                <a:moveTo>
                  <a:pt x="1097242" y="502942"/>
                </a:moveTo>
                <a:cubicBezTo>
                  <a:pt x="1097242" y="473036"/>
                  <a:pt x="1098435" y="443506"/>
                  <a:pt x="1100841" y="414192"/>
                </a:cubicBezTo>
                <a:lnTo>
                  <a:pt x="548550" y="0"/>
                </a:lnTo>
                <a:lnTo>
                  <a:pt x="2022" y="409862"/>
                </a:lnTo>
                <a:cubicBezTo>
                  <a:pt x="708" y="440737"/>
                  <a:pt x="-20" y="471718"/>
                  <a:pt x="-20" y="502942"/>
                </a:cubicBezTo>
                <a:cubicBezTo>
                  <a:pt x="-20" y="1651363"/>
                  <a:pt x="882028" y="2593455"/>
                  <a:pt x="2005576" y="2689385"/>
                </a:cubicBezTo>
                <a:lnTo>
                  <a:pt x="1600279" y="2148980"/>
                </a:lnTo>
                <a:lnTo>
                  <a:pt x="2021913" y="1586737"/>
                </a:lnTo>
                <a:cubicBezTo>
                  <a:pt x="1497969" y="1503877"/>
                  <a:pt x="1097343" y="1050312"/>
                  <a:pt x="1097343" y="503049"/>
                </a:cubicBezTo>
                <a:lnTo>
                  <a:pt x="1097242" y="502942"/>
                </a:lnTo>
              </a:path>
            </a:pathLst>
          </a:custGeom>
          <a:solidFill>
            <a:srgbClr val="73A9F5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4948758" y="2144487"/>
            <a:ext cx="582000" cy="55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1</a:t>
            </a:r>
            <a:endParaRPr lang="en-US" sz="3600" dirty="0"/>
          </a:p>
        </p:txBody>
      </p:sp>
      <p:sp>
        <p:nvSpPr>
          <p:cNvPr id="22" name="Text 20"/>
          <p:cNvSpPr/>
          <p:nvPr/>
        </p:nvSpPr>
        <p:spPr>
          <a:xfrm>
            <a:off x="7221554" y="2682197"/>
            <a:ext cx="582000" cy="55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2</a:t>
            </a:r>
            <a:endParaRPr lang="en-US" sz="3600" dirty="0"/>
          </a:p>
        </p:txBody>
      </p:sp>
      <p:sp>
        <p:nvSpPr>
          <p:cNvPr id="23" name="Text 21"/>
          <p:cNvSpPr/>
          <p:nvPr/>
        </p:nvSpPr>
        <p:spPr>
          <a:xfrm>
            <a:off x="6593174" y="4917113"/>
            <a:ext cx="582000" cy="55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3</a:t>
            </a:r>
            <a:endParaRPr lang="en-US" sz="3600" dirty="0"/>
          </a:p>
        </p:txBody>
      </p:sp>
      <p:sp>
        <p:nvSpPr>
          <p:cNvPr id="24" name="Text 22"/>
          <p:cNvSpPr/>
          <p:nvPr/>
        </p:nvSpPr>
        <p:spPr>
          <a:xfrm>
            <a:off x="4388567" y="4247954"/>
            <a:ext cx="582000" cy="55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4</a:t>
            </a:r>
            <a:endParaRPr lang="en-US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640080" y="1164617"/>
            <a:ext cx="10881360" cy="10672"/>
          </a:xfrm>
          <a:custGeom>
            <a:avLst/>
            <a:gdLst/>
            <a:ahLst/>
            <a:cxnLst/>
            <a:rect l="l" t="t" r="r" b="b"/>
            <a:pathLst>
              <a:path w="10881360" h="10672">
                <a:moveTo>
                  <a:pt x="0" y="0"/>
                </a:moveTo>
                <a:lnTo>
                  <a:pt x="1088136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40079" y="4133651"/>
            <a:ext cx="4206240" cy="822960"/>
          </a:xfrm>
          <a:prstGeom prst="rect">
            <a:avLst/>
          </a:prstGeom>
          <a:solidFill>
            <a:srgbClr val="0C53B7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40079" y="2486013"/>
            <a:ext cx="2926080" cy="822960"/>
          </a:xfrm>
          <a:prstGeom prst="rect">
            <a:avLst/>
          </a:prstGeom>
          <a:solidFill>
            <a:srgbClr val="A1C6F9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640079" y="3309832"/>
            <a:ext cx="3566160" cy="822960"/>
          </a:xfrm>
          <a:prstGeom prst="rect">
            <a:avLst/>
          </a:prstGeom>
          <a:solidFill>
            <a:srgbClr val="73A9F5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640079" y="4949851"/>
            <a:ext cx="4846320" cy="822960"/>
          </a:xfrm>
          <a:prstGeom prst="rect">
            <a:avLst/>
          </a:prstGeom>
          <a:solidFill>
            <a:srgbClr val="08387A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640079" y="1662194"/>
            <a:ext cx="2286000" cy="822960"/>
          </a:xfrm>
          <a:prstGeom prst="rect">
            <a:avLst/>
          </a:prstGeom>
          <a:solidFill>
            <a:srgbClr val="D0E2FC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749390" y="6318000"/>
            <a:ext cx="108375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/</a:t>
            </a:r>
            <a:endParaRPr lang="en-US" sz="800" dirty="0"/>
          </a:p>
        </p:txBody>
      </p:sp>
      <p:sp>
        <p:nvSpPr>
          <p:cNvPr id="10" name="Text 8"/>
          <p:cNvSpPr/>
          <p:nvPr/>
        </p:nvSpPr>
        <p:spPr>
          <a:xfrm>
            <a:off x="640079" y="1"/>
            <a:ext cx="10915441" cy="1034799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Биоразнообразие и ежи</a:t>
            </a:r>
            <a:endParaRPr lang="en-US" sz="2400" dirty="0"/>
          </a:p>
        </p:txBody>
      </p:sp>
      <p:sp>
        <p:nvSpPr>
          <p:cNvPr id="11" name="Text 9"/>
          <p:cNvSpPr/>
          <p:nvPr/>
        </p:nvSpPr>
        <p:spPr>
          <a:xfrm>
            <a:off x="857765" y="6309360"/>
            <a:ext cx="7877385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Роль ежей в экосистеме: вызовы и возможности</a:t>
            </a:r>
            <a:endParaRPr lang="en-US" sz="800" dirty="0"/>
          </a:p>
        </p:txBody>
      </p:sp>
      <p:sp>
        <p:nvSpPr>
          <p:cNvPr id="12" name="Text 10"/>
          <p:cNvSpPr/>
          <p:nvPr/>
        </p:nvSpPr>
        <p:spPr>
          <a:xfrm>
            <a:off x="430891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4</a:t>
            </a:r>
            <a:endParaRPr lang="en-US" sz="800" dirty="0"/>
          </a:p>
        </p:txBody>
      </p:sp>
      <p:sp>
        <p:nvSpPr>
          <p:cNvPr id="13" name="Text 11"/>
          <p:cNvSpPr/>
          <p:nvPr/>
        </p:nvSpPr>
        <p:spPr>
          <a:xfrm>
            <a:off x="5892803" y="5090932"/>
            <a:ext cx="5303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Влияние на среду</a:t>
            </a:r>
            <a:endParaRPr lang="en-US" sz="1300" dirty="0"/>
          </a:p>
          <a:p>
            <a:pPr algn="l" marL="142875" indent="0">
              <a:lnSpc>
                <a:spcPct val="9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Ежи способствуют циркуляции питательных веществ.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5252723" y="4266902"/>
            <a:ext cx="5303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Условия для жизни</a:t>
            </a:r>
            <a:endParaRPr lang="en-US" sz="1300" dirty="0"/>
          </a:p>
          <a:p>
            <a:pPr algn="l" marL="142875" indent="0">
              <a:lnSpc>
                <a:spcPct val="9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Ежи разрыхляют почву.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4612643" y="3447172"/>
            <a:ext cx="5303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Поддержка биоразнообразия</a:t>
            </a:r>
            <a:endParaRPr lang="en-US" sz="1300" dirty="0"/>
          </a:p>
          <a:p>
            <a:pPr algn="l" marL="142875" indent="0">
              <a:lnSpc>
                <a:spcPct val="9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Ежи обеспечивают местообитания для организмов.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3972563" y="2632849"/>
            <a:ext cx="5303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Взаимодействие с видами</a:t>
            </a:r>
            <a:endParaRPr lang="en-US" sz="1300" dirty="0"/>
          </a:p>
          <a:p>
            <a:pPr algn="l" marL="142875" indent="0">
              <a:lnSpc>
                <a:spcPct val="9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Ежи взаимодействуют с другими видами.</a:t>
            </a:r>
            <a:endParaRPr lang="en-US" sz="1300" dirty="0"/>
          </a:p>
        </p:txBody>
      </p:sp>
      <p:sp>
        <p:nvSpPr>
          <p:cNvPr id="17" name="Text 15"/>
          <p:cNvSpPr/>
          <p:nvPr/>
        </p:nvSpPr>
        <p:spPr>
          <a:xfrm>
            <a:off x="3322323" y="1797723"/>
            <a:ext cx="5303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Экосистемные услуги</a:t>
            </a:r>
            <a:endParaRPr lang="en-US" sz="1300" dirty="0"/>
          </a:p>
          <a:p>
            <a:pPr algn="l" marL="142875" indent="0">
              <a:lnSpc>
                <a:spcPct val="9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Ежи контролируют насекомых.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11009743" y="6137907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-7642" y="0"/>
            <a:ext cx="2750841" cy="6858000"/>
          </a:xfrm>
          <a:prstGeom prst="rect">
            <a:avLst/>
          </a:pr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-7641" y="0"/>
            <a:ext cx="2750841" cy="6858000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3078480" y="1164617"/>
            <a:ext cx="8503920" cy="10672"/>
          </a:xfrm>
          <a:custGeom>
            <a:avLst/>
            <a:gdLst/>
            <a:ahLst/>
            <a:cxnLst/>
            <a:rect l="l" t="t" r="r" b="b"/>
            <a:pathLst>
              <a:path w="8503920" h="10672">
                <a:moveTo>
                  <a:pt x="0" y="0"/>
                </a:moveTo>
                <a:lnTo>
                  <a:pt x="850392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749390" y="6318000"/>
            <a:ext cx="108375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/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 flipH="1" flipV="1">
            <a:off x="3072388" y="1931001"/>
            <a:ext cx="201168" cy="246937"/>
          </a:xfrm>
          <a:custGeom>
            <a:avLst/>
            <a:gdLst/>
            <a:ahLst/>
            <a:cxnLst/>
            <a:rect l="l" t="t" r="r" b="b"/>
            <a:pathLst>
              <a:path w="201168" h="246937">
                <a:moveTo>
                  <a:pt x="0" y="246937"/>
                </a:moveTo>
                <a:lnTo>
                  <a:pt x="201168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0C53B7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 flipH="1" flipV="1">
            <a:off x="7546793" y="1933437"/>
            <a:ext cx="201168" cy="246937"/>
          </a:xfrm>
          <a:custGeom>
            <a:avLst/>
            <a:gdLst/>
            <a:ahLst/>
            <a:cxnLst/>
            <a:rect l="l" t="t" r="r" b="b"/>
            <a:pathLst>
              <a:path w="201168" h="246937">
                <a:moveTo>
                  <a:pt x="0" y="246937"/>
                </a:moveTo>
                <a:lnTo>
                  <a:pt x="201168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0C53B7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 flipH="1" flipV="1">
            <a:off x="3072388" y="4436541"/>
            <a:ext cx="201168" cy="246937"/>
          </a:xfrm>
          <a:custGeom>
            <a:avLst/>
            <a:gdLst/>
            <a:ahLst/>
            <a:cxnLst/>
            <a:rect l="l" t="t" r="r" b="b"/>
            <a:pathLst>
              <a:path w="201168" h="246937">
                <a:moveTo>
                  <a:pt x="0" y="246937"/>
                </a:moveTo>
                <a:lnTo>
                  <a:pt x="201168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0C53B7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 flipH="1" flipV="1">
            <a:off x="7546793" y="4430341"/>
            <a:ext cx="201168" cy="246937"/>
          </a:xfrm>
          <a:custGeom>
            <a:avLst/>
            <a:gdLst/>
            <a:ahLst/>
            <a:cxnLst/>
            <a:rect l="l" t="t" r="r" b="b"/>
            <a:pathLst>
              <a:path w="201168" h="246937">
                <a:moveTo>
                  <a:pt x="0" y="246937"/>
                </a:moveTo>
                <a:lnTo>
                  <a:pt x="201168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0C53B7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3500231" y="6309360"/>
            <a:ext cx="7406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Роль ежей в экосистеме: вызовы и возможности</a:t>
            </a:r>
            <a:endParaRPr lang="en-US" sz="800" dirty="0"/>
          </a:p>
        </p:txBody>
      </p:sp>
      <p:sp>
        <p:nvSpPr>
          <p:cNvPr id="12" name="Text 10"/>
          <p:cNvSpPr/>
          <p:nvPr/>
        </p:nvSpPr>
        <p:spPr>
          <a:xfrm>
            <a:off x="3073356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5</a:t>
            </a:r>
            <a:endParaRPr lang="en-US" sz="800" dirty="0"/>
          </a:p>
        </p:txBody>
      </p:sp>
      <p:sp>
        <p:nvSpPr>
          <p:cNvPr id="13" name="Text 11"/>
          <p:cNvSpPr/>
          <p:nvPr/>
        </p:nvSpPr>
        <p:spPr>
          <a:xfrm>
            <a:off x="3078480" y="1"/>
            <a:ext cx="8503920" cy="1034799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Ключевые выводы о роли ежей в экосистеме Польши</a:t>
            </a:r>
            <a:endParaRPr lang="en-US" sz="2400" dirty="0"/>
          </a:p>
        </p:txBody>
      </p:sp>
      <p:sp>
        <p:nvSpPr>
          <p:cNvPr id="14" name="Text 12"/>
          <p:cNvSpPr/>
          <p:nvPr/>
        </p:nvSpPr>
        <p:spPr>
          <a:xfrm>
            <a:off x="7741920" y="4062170"/>
            <a:ext cx="3840480" cy="2011680"/>
          </a:xfrm>
          <a:prstGeom prst="rect">
            <a:avLst/>
          </a:prstGeom>
          <a:solidFill>
            <a:srgbClr val="FFFFFF"/>
          </a:solidFill>
          <a:ln w="9525">
            <a:solidFill>
              <a:srgbClr val="D0E2FC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7924800" y="4565090"/>
            <a:ext cx="3474720" cy="1508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Для сохранения популяции ежей необходимо защищать их места обитания и избегать пестицидов.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7546791" y="3893462"/>
            <a:ext cx="3840480" cy="548640"/>
          </a:xfrm>
          <a:custGeom>
            <a:avLst/>
            <a:gdLst/>
            <a:ahLst/>
            <a:cxnLst/>
            <a:rect l="l" t="t" r="r" b="b"/>
            <a:pathLst>
              <a:path w="3840480" h="548640">
                <a:moveTo>
                  <a:pt x="0" y="0"/>
                </a:moveTo>
                <a:lnTo>
                  <a:pt x="3566154" y="0"/>
                </a:lnTo>
                <a:lnTo>
                  <a:pt x="3840480" y="274320"/>
                </a:lnTo>
                <a:lnTo>
                  <a:pt x="3566154" y="548640"/>
                </a:lnTo>
                <a:lnTo>
                  <a:pt x="0" y="548640"/>
                </a:lnTo>
                <a:lnTo>
                  <a:pt x="0" y="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7729671" y="3984902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Сохранение популяции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3275139" y="4062170"/>
            <a:ext cx="3840480" cy="2011680"/>
          </a:xfrm>
          <a:prstGeom prst="rect">
            <a:avLst/>
          </a:prstGeom>
          <a:solidFill>
            <a:srgbClr val="FFFFFF"/>
          </a:solidFill>
          <a:ln w="9525">
            <a:solidFill>
              <a:srgbClr val="D0E2FC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3458019" y="4565090"/>
            <a:ext cx="3474720" cy="1508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Ежи являются частью пищевой цепи и поддерживают биоразнообразие, служа пищей для хищников.</a:t>
            </a:r>
            <a:endParaRPr lang="en-US" sz="1100" dirty="0"/>
          </a:p>
        </p:txBody>
      </p:sp>
      <p:sp>
        <p:nvSpPr>
          <p:cNvPr id="20" name="Text 18"/>
          <p:cNvSpPr/>
          <p:nvPr/>
        </p:nvSpPr>
        <p:spPr>
          <a:xfrm>
            <a:off x="3072388" y="3893462"/>
            <a:ext cx="3840480" cy="548640"/>
          </a:xfrm>
          <a:custGeom>
            <a:avLst/>
            <a:gdLst/>
            <a:ahLst/>
            <a:cxnLst/>
            <a:rect l="l" t="t" r="r" b="b"/>
            <a:pathLst>
              <a:path w="3840480" h="548640">
                <a:moveTo>
                  <a:pt x="0" y="0"/>
                </a:moveTo>
                <a:lnTo>
                  <a:pt x="3566154" y="0"/>
                </a:lnTo>
                <a:lnTo>
                  <a:pt x="3840480" y="274320"/>
                </a:lnTo>
                <a:lnTo>
                  <a:pt x="3566154" y="548640"/>
                </a:lnTo>
                <a:lnTo>
                  <a:pt x="0" y="548640"/>
                </a:lnTo>
                <a:lnTo>
                  <a:pt x="0" y="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3255268" y="3984902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Участие в биоразнообразии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7741920" y="1563667"/>
            <a:ext cx="3840480" cy="2011680"/>
          </a:xfrm>
          <a:prstGeom prst="rect">
            <a:avLst/>
          </a:prstGeom>
          <a:solidFill>
            <a:srgbClr val="FFFFFF"/>
          </a:solidFill>
          <a:ln w="9525">
            <a:solidFill>
              <a:srgbClr val="D0E2FC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3" name="Text 21"/>
          <p:cNvSpPr/>
          <p:nvPr/>
        </p:nvSpPr>
        <p:spPr>
          <a:xfrm>
            <a:off x="7924800" y="2066587"/>
            <a:ext cx="3474720" cy="1508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Ежи аэруют почву, что улучшает ее водопроницаемость и здоровье микрофлоры.</a:t>
            </a:r>
            <a:endParaRPr lang="en-US" sz="1100" dirty="0"/>
          </a:p>
        </p:txBody>
      </p:sp>
      <p:sp>
        <p:nvSpPr>
          <p:cNvPr id="24" name="Text 22"/>
          <p:cNvSpPr/>
          <p:nvPr/>
        </p:nvSpPr>
        <p:spPr>
          <a:xfrm>
            <a:off x="7546791" y="1394959"/>
            <a:ext cx="3840480" cy="548640"/>
          </a:xfrm>
          <a:custGeom>
            <a:avLst/>
            <a:gdLst/>
            <a:ahLst/>
            <a:cxnLst/>
            <a:rect l="l" t="t" r="r" b="b"/>
            <a:pathLst>
              <a:path w="3840480" h="548640">
                <a:moveTo>
                  <a:pt x="0" y="0"/>
                </a:moveTo>
                <a:lnTo>
                  <a:pt x="3566154" y="0"/>
                </a:lnTo>
                <a:lnTo>
                  <a:pt x="3840480" y="274320"/>
                </a:lnTo>
                <a:lnTo>
                  <a:pt x="3566154" y="548640"/>
                </a:lnTo>
                <a:lnTo>
                  <a:pt x="0" y="548640"/>
                </a:lnTo>
                <a:lnTo>
                  <a:pt x="0" y="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5" name="Text 23"/>
          <p:cNvSpPr/>
          <p:nvPr/>
        </p:nvSpPr>
        <p:spPr>
          <a:xfrm>
            <a:off x="7729671" y="1486399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Роль в почве</a:t>
            </a:r>
            <a:endParaRPr lang="en-US" sz="1200" dirty="0"/>
          </a:p>
        </p:txBody>
      </p:sp>
      <p:sp>
        <p:nvSpPr>
          <p:cNvPr id="26" name="Text 24"/>
          <p:cNvSpPr/>
          <p:nvPr/>
        </p:nvSpPr>
        <p:spPr>
          <a:xfrm>
            <a:off x="3275139" y="1561232"/>
            <a:ext cx="3840480" cy="2011680"/>
          </a:xfrm>
          <a:prstGeom prst="rect">
            <a:avLst/>
          </a:prstGeom>
          <a:solidFill>
            <a:srgbClr val="FFFFFF"/>
          </a:solidFill>
          <a:ln w="9525">
            <a:solidFill>
              <a:srgbClr val="D0E2FC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7" name="Text 25"/>
          <p:cNvSpPr/>
          <p:nvPr/>
        </p:nvSpPr>
        <p:spPr>
          <a:xfrm>
            <a:off x="3458019" y="2064152"/>
            <a:ext cx="3474720" cy="1508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Ежи контролируют популяции насекомых, поедая вредителей, что снижает ущерб для сельского хозяйства.</a:t>
            </a:r>
            <a:endParaRPr lang="en-US" sz="1100" dirty="0"/>
          </a:p>
        </p:txBody>
      </p:sp>
      <p:sp>
        <p:nvSpPr>
          <p:cNvPr id="28" name="Text 26"/>
          <p:cNvSpPr/>
          <p:nvPr/>
        </p:nvSpPr>
        <p:spPr>
          <a:xfrm>
            <a:off x="3072388" y="1392524"/>
            <a:ext cx="3840480" cy="548640"/>
          </a:xfrm>
          <a:custGeom>
            <a:avLst/>
            <a:gdLst/>
            <a:ahLst/>
            <a:cxnLst/>
            <a:rect l="l" t="t" r="r" b="b"/>
            <a:pathLst>
              <a:path w="3840480" h="548640">
                <a:moveTo>
                  <a:pt x="0" y="0"/>
                </a:moveTo>
                <a:lnTo>
                  <a:pt x="3566154" y="0"/>
                </a:lnTo>
                <a:lnTo>
                  <a:pt x="3840480" y="274320"/>
                </a:lnTo>
                <a:lnTo>
                  <a:pt x="3566154" y="548640"/>
                </a:lnTo>
                <a:lnTo>
                  <a:pt x="0" y="548640"/>
                </a:lnTo>
                <a:lnTo>
                  <a:pt x="0" y="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9" name="Text 27"/>
          <p:cNvSpPr/>
          <p:nvPr/>
        </p:nvSpPr>
        <p:spPr>
          <a:xfrm>
            <a:off x="3255268" y="1483964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Влияние на насекомых</a:t>
            </a:r>
            <a:endParaRPr lang="en-US" sz="1200" dirty="0"/>
          </a:p>
        </p:txBody>
      </p:sp>
      <p:sp>
        <p:nvSpPr>
          <p:cNvPr id="30" name="Text 28"/>
          <p:cNvSpPr/>
          <p:nvPr/>
        </p:nvSpPr>
        <p:spPr>
          <a:xfrm>
            <a:off x="3383623" y="6318000"/>
            <a:ext cx="108375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/</a:t>
            </a:r>
            <a:endParaRPr lang="en-US" sz="800" dirty="0"/>
          </a:p>
        </p:txBody>
      </p:sp>
      <p:sp>
        <p:nvSpPr>
          <p:cNvPr id="31" name="Text 29"/>
          <p:cNvSpPr/>
          <p:nvPr/>
        </p:nvSpPr>
        <p:spPr>
          <a:xfrm>
            <a:off x="11009743" y="6137907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11655241" y="0"/>
            <a:ext cx="536759" cy="6858000"/>
          </a:xfrm>
          <a:prstGeom prst="rect">
            <a:avLst/>
          </a:pr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11655243" y="0"/>
            <a:ext cx="536757" cy="6858000"/>
          </a:xfrm>
          <a:prstGeom prst="rect">
            <a:avLst/>
          </a:prstGeom>
          <a:blipFill>
            <a:blip r:embed="rId1"/>
            <a:srcRect l="0" t="0" r="80488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45054" y="1442041"/>
            <a:ext cx="457200" cy="45720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645054" y="1442041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01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640081" y="1159247"/>
            <a:ext cx="7951470" cy="45719"/>
          </a:xfrm>
          <a:custGeom>
            <a:avLst/>
            <a:gdLst/>
            <a:ahLst/>
            <a:cxnLst/>
            <a:rect l="l" t="t" r="r" b="b"/>
            <a:pathLst>
              <a:path w="7951470" h="45719">
                <a:moveTo>
                  <a:pt x="0" y="0"/>
                </a:moveTo>
                <a:lnTo>
                  <a:pt x="795147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3378704" y="1442041"/>
            <a:ext cx="457200" cy="45720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3378704" y="1442041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02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6112352" y="1442041"/>
            <a:ext cx="457200" cy="45720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6112352" y="1442041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03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749390" y="6318000"/>
            <a:ext cx="108375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/</a:t>
            </a:r>
            <a:endParaRPr lang="en-US" sz="800" dirty="0"/>
          </a:p>
        </p:txBody>
      </p:sp>
      <p:sp>
        <p:nvSpPr>
          <p:cNvPr id="13" name="Text 11"/>
          <p:cNvSpPr/>
          <p:nvPr/>
        </p:nvSpPr>
        <p:spPr>
          <a:xfrm>
            <a:off x="640080" y="1"/>
            <a:ext cx="8032593" cy="1034799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Урбанизация и её влияние на среду обитания ежей</a:t>
            </a:r>
            <a:endParaRPr lang="en-US" sz="2400" dirty="0"/>
          </a:p>
        </p:txBody>
      </p:sp>
      <p:pic>
        <p:nvPicPr>
          <p:cNvPr id="14" name="Image 0" descr="/tmp/tmp-1-5sDdKf1Pmgnw-.jpg">    </p:cNvPr>
          <p:cNvPicPr>
            <a:picLocks noChangeAspect="1"/>
          </p:cNvPicPr>
          <p:nvPr/>
        </p:nvPicPr>
        <p:blipFill>
          <a:blip r:embed="rId3"/>
          <a:srcRect l="34006" r="34006" t="0" b="0"/>
          <a:stretch/>
        </p:blipFill>
        <p:spPr>
          <a:xfrm>
            <a:off x="8900160" y="0"/>
            <a:ext cx="3291840" cy="6858000"/>
          </a:xfrm>
          <a:prstGeom prst="rect">
            <a:avLst/>
          </a:prstGeom>
        </p:spPr>
      </p:pic>
      <p:sp>
        <p:nvSpPr>
          <p:cNvPr id="15" name="Text 12"/>
          <p:cNvSpPr/>
          <p:nvPr/>
        </p:nvSpPr>
        <p:spPr>
          <a:xfrm>
            <a:off x="8900160" y="0"/>
            <a:ext cx="3291840" cy="685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3"/>
          <p:cNvSpPr/>
          <p:nvPr/>
        </p:nvSpPr>
        <p:spPr>
          <a:xfrm>
            <a:off x="857765" y="6309360"/>
            <a:ext cx="7130221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Роль ежей в экосистеме: вызовы и возможности</a:t>
            </a:r>
            <a:endParaRPr lang="en-US" sz="800" dirty="0"/>
          </a:p>
        </p:txBody>
      </p:sp>
      <p:sp>
        <p:nvSpPr>
          <p:cNvPr id="17" name="Text 14"/>
          <p:cNvSpPr/>
          <p:nvPr/>
        </p:nvSpPr>
        <p:spPr>
          <a:xfrm>
            <a:off x="430891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6</a:t>
            </a:r>
            <a:endParaRPr lang="en-US" sz="800" dirty="0"/>
          </a:p>
        </p:txBody>
      </p:sp>
      <p:sp>
        <p:nvSpPr>
          <p:cNvPr id="18" name="Text 15"/>
          <p:cNvSpPr/>
          <p:nvPr/>
        </p:nvSpPr>
        <p:spPr>
          <a:xfrm>
            <a:off x="6112353" y="2755681"/>
            <a:ext cx="2560320" cy="3291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Загрязнение среды негативно сказывается на здоровье ежей и их популяции.</a:t>
            </a:r>
            <a:endParaRPr lang="en-US" sz="110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Химические вещества и отходы могут вызывать серьезные заболевания у этих животных.</a:t>
            </a:r>
            <a:endParaRPr lang="en-US" sz="1100" dirty="0"/>
          </a:p>
        </p:txBody>
      </p:sp>
      <p:sp>
        <p:nvSpPr>
          <p:cNvPr id="19" name="Text 16"/>
          <p:cNvSpPr/>
          <p:nvPr/>
        </p:nvSpPr>
        <p:spPr>
          <a:xfrm>
            <a:off x="6112353" y="2068060"/>
            <a:ext cx="2560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Загрязнение окружающей среды и его последствия для ежей</a:t>
            </a:r>
            <a:endParaRPr lang="en-US" sz="1400" dirty="0"/>
          </a:p>
        </p:txBody>
      </p:sp>
      <p:sp>
        <p:nvSpPr>
          <p:cNvPr id="20" name="Text 17"/>
          <p:cNvSpPr/>
          <p:nvPr/>
        </p:nvSpPr>
        <p:spPr>
          <a:xfrm>
            <a:off x="3378704" y="2755681"/>
            <a:ext cx="2560320" cy="3291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Рост числа автомобилей создает опасные условия для передвижения ежей.</a:t>
            </a:r>
            <a:endParaRPr lang="en-US" sz="110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Это приводит к увеличению числа дорожно-транспортных происшествий с их участием.</a:t>
            </a:r>
            <a:endParaRPr lang="en-US" sz="1100" dirty="0"/>
          </a:p>
        </p:txBody>
      </p:sp>
      <p:sp>
        <p:nvSpPr>
          <p:cNvPr id="21" name="Text 18"/>
          <p:cNvSpPr/>
          <p:nvPr/>
        </p:nvSpPr>
        <p:spPr>
          <a:xfrm>
            <a:off x="3378704" y="2068060"/>
            <a:ext cx="2560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396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Опасности, связанные с увеличением автомобильного трафика</a:t>
            </a:r>
            <a:endParaRPr lang="en-US" sz="1396" dirty="0"/>
          </a:p>
        </p:txBody>
      </p:sp>
      <p:sp>
        <p:nvSpPr>
          <p:cNvPr id="22" name="Text 19"/>
          <p:cNvSpPr/>
          <p:nvPr/>
        </p:nvSpPr>
        <p:spPr>
          <a:xfrm>
            <a:off x="645055" y="2755681"/>
            <a:ext cx="2560320" cy="3291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Урбанизация приводит к значительному сокращению естественных мест обитания ежей.</a:t>
            </a:r>
            <a:endParaRPr lang="en-US" sz="110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Это ограничивает доступ к ресурсам, необходимым для выживания этих животных.</a:t>
            </a:r>
            <a:endParaRPr lang="en-US" sz="1100" dirty="0"/>
          </a:p>
        </p:txBody>
      </p:sp>
      <p:sp>
        <p:nvSpPr>
          <p:cNvPr id="23" name="Text 20"/>
          <p:cNvSpPr/>
          <p:nvPr/>
        </p:nvSpPr>
        <p:spPr>
          <a:xfrm>
            <a:off x="645055" y="2068060"/>
            <a:ext cx="2560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Влияние урбанизации на природные территории</a:t>
            </a:r>
            <a:endParaRPr lang="en-US" sz="1400" dirty="0"/>
          </a:p>
        </p:txBody>
      </p:sp>
      <p:sp>
        <p:nvSpPr>
          <p:cNvPr id="24" name="Text 21"/>
          <p:cNvSpPr/>
          <p:nvPr/>
        </p:nvSpPr>
        <p:spPr>
          <a:xfrm>
            <a:off x="11009743" y="6137907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749390" y="6318000"/>
            <a:ext cx="108375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/</a:t>
            </a:r>
            <a:endParaRPr lang="en-US" sz="800" dirty="0"/>
          </a:p>
        </p:txBody>
      </p:sp>
      <p:sp>
        <p:nvSpPr>
          <p:cNvPr id="4" name="Text 2"/>
          <p:cNvSpPr/>
          <p:nvPr/>
        </p:nvSpPr>
        <p:spPr>
          <a:xfrm>
            <a:off x="430891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7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857766" y="6309360"/>
            <a:ext cx="700208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Роль ежей в экосистеме: вызовы и возможности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11009743" y="6137907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640080" y="1164617"/>
            <a:ext cx="10881360" cy="10672"/>
          </a:xfrm>
          <a:custGeom>
            <a:avLst/>
            <a:gdLst/>
            <a:ahLst/>
            <a:cxnLst/>
            <a:rect l="l" t="t" r="r" b="b"/>
            <a:pathLst>
              <a:path w="10881360" h="10672">
                <a:moveTo>
                  <a:pt x="0" y="0"/>
                </a:moveTo>
                <a:lnTo>
                  <a:pt x="1088136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640079" y="1"/>
            <a:ext cx="10915441" cy="1034799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Использование пестицидов: угроза для пищевой цепи ежей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643528" y="1824671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0" y="365760"/>
                </a:moveTo>
                <a:cubicBezTo>
                  <a:pt x="0" y="163758"/>
                  <a:pt x="163758" y="0"/>
                  <a:pt x="365760" y="0"/>
                </a:cubicBezTo>
                <a:cubicBezTo>
                  <a:pt x="567762" y="0"/>
                  <a:pt x="731520" y="163758"/>
                  <a:pt x="731520" y="365760"/>
                </a:cubicBezTo>
                <a:cubicBezTo>
                  <a:pt x="731520" y="567762"/>
                  <a:pt x="567762" y="731520"/>
                  <a:pt x="365760" y="731520"/>
                </a:cubicBezTo>
                <a:cubicBezTo>
                  <a:pt x="163758" y="731520"/>
                  <a:pt x="0" y="567762"/>
                  <a:pt x="0" y="365760"/>
                </a:cubicBez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733528" y="1871471"/>
            <a:ext cx="551520" cy="637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01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643528" y="2764290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0" y="365760"/>
                </a:moveTo>
                <a:cubicBezTo>
                  <a:pt x="0" y="163758"/>
                  <a:pt x="163758" y="0"/>
                  <a:pt x="365760" y="0"/>
                </a:cubicBezTo>
                <a:cubicBezTo>
                  <a:pt x="567762" y="0"/>
                  <a:pt x="731520" y="163758"/>
                  <a:pt x="731520" y="365760"/>
                </a:cubicBezTo>
                <a:cubicBezTo>
                  <a:pt x="731520" y="567762"/>
                  <a:pt x="567762" y="731520"/>
                  <a:pt x="365760" y="731520"/>
                </a:cubicBezTo>
                <a:cubicBezTo>
                  <a:pt x="163758" y="731520"/>
                  <a:pt x="0" y="567762"/>
                  <a:pt x="0" y="365760"/>
                </a:cubicBezTo>
              </a:path>
            </a:pathLst>
          </a:custGeom>
          <a:solidFill>
            <a:srgbClr val="0C53B7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733528" y="2811090"/>
            <a:ext cx="551520" cy="637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02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643528" y="3724688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0" y="365760"/>
                </a:moveTo>
                <a:cubicBezTo>
                  <a:pt x="0" y="163758"/>
                  <a:pt x="163758" y="0"/>
                  <a:pt x="365760" y="0"/>
                </a:cubicBezTo>
                <a:cubicBezTo>
                  <a:pt x="567762" y="0"/>
                  <a:pt x="731520" y="163758"/>
                  <a:pt x="731520" y="365760"/>
                </a:cubicBezTo>
                <a:cubicBezTo>
                  <a:pt x="731520" y="567762"/>
                  <a:pt x="567762" y="731520"/>
                  <a:pt x="365760" y="731520"/>
                </a:cubicBezTo>
                <a:cubicBezTo>
                  <a:pt x="163758" y="731520"/>
                  <a:pt x="0" y="567762"/>
                  <a:pt x="0" y="365760"/>
                </a:cubicBezTo>
              </a:path>
            </a:pathLst>
          </a:custGeom>
          <a:solidFill>
            <a:srgbClr val="08387A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733528" y="3771488"/>
            <a:ext cx="551520" cy="637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03</a:t>
            </a: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1578152" y="4686854"/>
            <a:ext cx="51206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Нарушение пищевой цепи</a:t>
            </a:r>
            <a:endParaRPr lang="en-US" sz="1400" dirty="0"/>
          </a:p>
          <a:p>
            <a:pPr algn="l" marL="142875" indent="0">
              <a:lnSpc>
                <a:spcPct val="90000"/>
              </a:lnSpc>
              <a:buNone/>
            </a:pPr>
            <a:r>
              <a:rPr lang="en-US" sz="119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Снижение численности насекомых нарушает пищевую цепь, в которой участвуют ежи.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1578152" y="3724688"/>
            <a:ext cx="51206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Воздействие на ежей</a:t>
            </a:r>
            <a:endParaRPr lang="en-US" sz="1400" dirty="0"/>
          </a:p>
          <a:p>
            <a:pPr algn="l" marL="142875" indent="0">
              <a:lnSpc>
                <a:spcPct val="90000"/>
              </a:lnSpc>
              <a:buNone/>
            </a:pPr>
            <a:r>
              <a:rPr lang="en-US" sz="119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Пестициды негативно влияют на здоровье ежей, снижая их иммунитет.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1578152" y="2764290"/>
            <a:ext cx="51206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Снижение численности насекомых</a:t>
            </a:r>
            <a:endParaRPr lang="en-US" sz="1400" dirty="0"/>
          </a:p>
          <a:p>
            <a:pPr algn="l" marL="142875" indent="0">
              <a:lnSpc>
                <a:spcPct val="90000"/>
              </a:lnSpc>
              <a:buNone/>
            </a:pPr>
            <a:r>
              <a:rPr lang="en-US" sz="119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Использование пестицидов приводит к массовой гибели насекомых.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1578152" y="1824671"/>
            <a:ext cx="51206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Загрязнение почвы</a:t>
            </a:r>
            <a:endParaRPr lang="en-US" sz="1400" dirty="0"/>
          </a:p>
          <a:p>
            <a:pPr algn="l" marL="142875" indent="0">
              <a:lnSpc>
                <a:spcPct val="90000"/>
              </a:lnSpc>
              <a:buNone/>
            </a:pPr>
            <a:r>
              <a:rPr lang="en-US" sz="119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Пестициды загрязняют почву, что приводит к ухудшению её качества.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643528" y="4686854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0" y="365760"/>
                </a:moveTo>
                <a:cubicBezTo>
                  <a:pt x="0" y="163758"/>
                  <a:pt x="163758" y="0"/>
                  <a:pt x="365760" y="0"/>
                </a:cubicBezTo>
                <a:cubicBezTo>
                  <a:pt x="567762" y="0"/>
                  <a:pt x="731520" y="163758"/>
                  <a:pt x="731520" y="365760"/>
                </a:cubicBezTo>
                <a:cubicBezTo>
                  <a:pt x="731520" y="567762"/>
                  <a:pt x="567762" y="731520"/>
                  <a:pt x="365760" y="731520"/>
                </a:cubicBezTo>
                <a:cubicBezTo>
                  <a:pt x="163758" y="731520"/>
                  <a:pt x="0" y="567762"/>
                  <a:pt x="0" y="365760"/>
                </a:cubicBezTo>
              </a:path>
            </a:pathLst>
          </a:custGeom>
          <a:solidFill>
            <a:srgbClr val="73A9F5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733528" y="4733654"/>
            <a:ext cx="551520" cy="637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04</a:t>
            </a:r>
            <a:endParaRPr lang="en-US" sz="1800" dirty="0"/>
          </a:p>
        </p:txBody>
      </p:sp>
      <p:sp>
        <p:nvSpPr>
          <p:cNvPr id="21" name="Text 19"/>
          <p:cNvSpPr/>
          <p:nvPr/>
        </p:nvSpPr>
        <p:spPr>
          <a:xfrm>
            <a:off x="8013027" y="3724688"/>
            <a:ext cx="2463895" cy="731520"/>
          </a:xfrm>
          <a:custGeom>
            <a:avLst/>
            <a:gdLst/>
            <a:ahLst/>
            <a:cxnLst/>
            <a:rect l="l" t="t" r="r" b="b"/>
            <a:pathLst>
              <a:path w="2463895" h="731520">
                <a:moveTo>
                  <a:pt x="258389" y="731520"/>
                </a:moveTo>
                <a:lnTo>
                  <a:pt x="2205506" y="731520"/>
                </a:lnTo>
                <a:lnTo>
                  <a:pt x="2463895" y="0"/>
                </a:lnTo>
                <a:lnTo>
                  <a:pt x="0" y="0"/>
                </a:lnTo>
                <a:lnTo>
                  <a:pt x="258389" y="731520"/>
                </a:lnTo>
              </a:path>
            </a:pathLst>
          </a:custGeom>
          <a:solidFill>
            <a:srgbClr val="08387A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2" name="Text 20"/>
          <p:cNvSpPr/>
          <p:nvPr/>
        </p:nvSpPr>
        <p:spPr>
          <a:xfrm>
            <a:off x="8529816" y="4686854"/>
            <a:ext cx="1430317" cy="731520"/>
          </a:xfrm>
          <a:custGeom>
            <a:avLst/>
            <a:gdLst/>
            <a:ahLst/>
            <a:cxnLst/>
            <a:rect l="l" t="t" r="r" b="b"/>
            <a:pathLst>
              <a:path w="1430317" h="731520">
                <a:moveTo>
                  <a:pt x="0" y="0"/>
                </a:moveTo>
                <a:lnTo>
                  <a:pt x="258387" y="731520"/>
                </a:lnTo>
                <a:lnTo>
                  <a:pt x="1171916" y="731520"/>
                </a:lnTo>
                <a:lnTo>
                  <a:pt x="1430317" y="0"/>
                </a:lnTo>
                <a:lnTo>
                  <a:pt x="0" y="0"/>
                </a:lnTo>
              </a:path>
            </a:pathLst>
          </a:custGeom>
          <a:solidFill>
            <a:srgbClr val="73A9F5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3" name="Text 21"/>
          <p:cNvSpPr/>
          <p:nvPr/>
        </p:nvSpPr>
        <p:spPr>
          <a:xfrm>
            <a:off x="7496238" y="2764290"/>
            <a:ext cx="3497405" cy="731520"/>
          </a:xfrm>
          <a:custGeom>
            <a:avLst/>
            <a:gdLst/>
            <a:ahLst/>
            <a:cxnLst/>
            <a:rect l="l" t="t" r="r" b="b"/>
            <a:pathLst>
              <a:path w="3497405" h="731520">
                <a:moveTo>
                  <a:pt x="3239087" y="731520"/>
                </a:moveTo>
                <a:lnTo>
                  <a:pt x="3497405" y="0"/>
                </a:lnTo>
                <a:lnTo>
                  <a:pt x="0" y="0"/>
                </a:lnTo>
                <a:lnTo>
                  <a:pt x="258388" y="731520"/>
                </a:lnTo>
                <a:lnTo>
                  <a:pt x="3239087" y="731520"/>
                </a:lnTo>
              </a:path>
            </a:pathLst>
          </a:custGeom>
          <a:solidFill>
            <a:srgbClr val="0C53B7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4" name="Text 22"/>
          <p:cNvSpPr/>
          <p:nvPr/>
        </p:nvSpPr>
        <p:spPr>
          <a:xfrm>
            <a:off x="8986412" y="5418374"/>
            <a:ext cx="715259" cy="544596"/>
          </a:xfrm>
          <a:custGeom>
            <a:avLst/>
            <a:gdLst/>
            <a:ahLst/>
            <a:cxnLst/>
            <a:rect l="l" t="t" r="r" b="b"/>
            <a:pathLst>
              <a:path w="715259" h="544596">
                <a:moveTo>
                  <a:pt x="198406" y="0"/>
                </a:moveTo>
                <a:lnTo>
                  <a:pt x="0" y="236518"/>
                </a:lnTo>
                <a:lnTo>
                  <a:pt x="258394" y="544596"/>
                </a:lnTo>
                <a:lnTo>
                  <a:pt x="715259" y="0"/>
                </a:lnTo>
                <a:lnTo>
                  <a:pt x="198406" y="0"/>
                </a:lnTo>
              </a:path>
            </a:pathLst>
          </a:custGeom>
          <a:solidFill>
            <a:srgbClr val="73A9F5">
              <a:alpha val="8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5" name="Text 23"/>
          <p:cNvSpPr/>
          <p:nvPr/>
        </p:nvSpPr>
        <p:spPr>
          <a:xfrm>
            <a:off x="8529816" y="4456208"/>
            <a:ext cx="1688712" cy="228830"/>
          </a:xfrm>
          <a:custGeom>
            <a:avLst/>
            <a:gdLst/>
            <a:ahLst/>
            <a:cxnLst/>
            <a:rect l="l" t="t" r="r" b="b"/>
            <a:pathLst>
              <a:path w="1688712" h="228830">
                <a:moveTo>
                  <a:pt x="1688712" y="0"/>
                </a:moveTo>
                <a:lnTo>
                  <a:pt x="715119" y="0"/>
                </a:lnTo>
                <a:lnTo>
                  <a:pt x="0" y="228830"/>
                </a:lnTo>
                <a:lnTo>
                  <a:pt x="973526" y="228830"/>
                </a:lnTo>
                <a:lnTo>
                  <a:pt x="1688712" y="0"/>
                </a:lnTo>
              </a:path>
            </a:pathLst>
          </a:custGeom>
          <a:solidFill>
            <a:srgbClr val="08387A">
              <a:alpha val="8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6" name="Text 24"/>
          <p:cNvSpPr/>
          <p:nvPr/>
        </p:nvSpPr>
        <p:spPr>
          <a:xfrm>
            <a:off x="8142190" y="3837237"/>
            <a:ext cx="129230" cy="114417"/>
          </a:xfrm>
          <a:custGeom>
            <a:avLst/>
            <a:gdLst/>
            <a:ahLst/>
            <a:cxnLst/>
            <a:rect l="l" t="t" r="r" b="b"/>
            <a:pathLst>
              <a:path w="129230" h="114417">
                <a:moveTo>
                  <a:pt x="0" y="0"/>
                </a:moveTo>
                <a:lnTo>
                  <a:pt x="129231" y="114417"/>
                </a:lnTo>
                <a:lnTo>
                  <a:pt x="129231" y="114417"/>
                </a:lnTo>
                <a:lnTo>
                  <a:pt x="0" y="0"/>
                </a:lnTo>
              </a:path>
            </a:pathLst>
          </a:custGeom>
          <a:solidFill>
            <a:srgbClr val="0C53B7">
              <a:alpha val="8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7" name="Text 25"/>
          <p:cNvSpPr/>
          <p:nvPr/>
        </p:nvSpPr>
        <p:spPr>
          <a:xfrm>
            <a:off x="8013027" y="3494042"/>
            <a:ext cx="2722289" cy="228806"/>
          </a:xfrm>
          <a:custGeom>
            <a:avLst/>
            <a:gdLst/>
            <a:ahLst/>
            <a:cxnLst/>
            <a:rect l="l" t="t" r="r" b="b"/>
            <a:pathLst>
              <a:path w="2722289" h="228806">
                <a:moveTo>
                  <a:pt x="2722289" y="0"/>
                </a:moveTo>
                <a:lnTo>
                  <a:pt x="1231917" y="0"/>
                </a:lnTo>
                <a:lnTo>
                  <a:pt x="0" y="228806"/>
                </a:lnTo>
                <a:lnTo>
                  <a:pt x="1490317" y="228806"/>
                </a:lnTo>
                <a:lnTo>
                  <a:pt x="2722289" y="0"/>
                </a:lnTo>
              </a:path>
            </a:pathLst>
          </a:custGeom>
          <a:solidFill>
            <a:srgbClr val="0C53B7">
              <a:alpha val="8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8" name="Text 26"/>
          <p:cNvSpPr/>
          <p:nvPr/>
        </p:nvSpPr>
        <p:spPr>
          <a:xfrm>
            <a:off x="7673103" y="2880461"/>
            <a:ext cx="176957" cy="109027"/>
          </a:xfrm>
          <a:custGeom>
            <a:avLst/>
            <a:gdLst/>
            <a:ahLst/>
            <a:cxnLst/>
            <a:rect l="l" t="t" r="r" b="b"/>
            <a:pathLst>
              <a:path w="176957" h="109027">
                <a:moveTo>
                  <a:pt x="0" y="0"/>
                </a:moveTo>
                <a:lnTo>
                  <a:pt x="176958" y="109027"/>
                </a:lnTo>
                <a:lnTo>
                  <a:pt x="176958" y="109027"/>
                </a:lnTo>
                <a:lnTo>
                  <a:pt x="0" y="0"/>
                </a:lnTo>
              </a:path>
            </a:pathLst>
          </a:custGeom>
          <a:solidFill>
            <a:srgbClr val="1570EF">
              <a:alpha val="8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9" name="Text 27"/>
          <p:cNvSpPr/>
          <p:nvPr/>
        </p:nvSpPr>
        <p:spPr>
          <a:xfrm>
            <a:off x="7496238" y="2553432"/>
            <a:ext cx="3727675" cy="218028"/>
          </a:xfrm>
          <a:custGeom>
            <a:avLst/>
            <a:gdLst/>
            <a:ahLst/>
            <a:cxnLst/>
            <a:rect l="l" t="t" r="r" b="b"/>
            <a:pathLst>
              <a:path w="3727675" h="218028">
                <a:moveTo>
                  <a:pt x="3727675" y="0"/>
                </a:moveTo>
                <a:lnTo>
                  <a:pt x="1686885" y="0"/>
                </a:lnTo>
                <a:lnTo>
                  <a:pt x="0" y="218028"/>
                </a:lnTo>
                <a:lnTo>
                  <a:pt x="2040716" y="218028"/>
                </a:lnTo>
                <a:lnTo>
                  <a:pt x="3727675" y="0"/>
                </a:lnTo>
              </a:path>
            </a:pathLst>
          </a:custGeom>
          <a:solidFill>
            <a:srgbClr val="1570EF">
              <a:alpha val="8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0" name="Text 28"/>
          <p:cNvSpPr/>
          <p:nvPr/>
        </p:nvSpPr>
        <p:spPr>
          <a:xfrm>
            <a:off x="9168067" y="2976795"/>
            <a:ext cx="153746" cy="306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2</a:t>
            </a:r>
            <a:endParaRPr lang="en-US" sz="2000" dirty="0"/>
          </a:p>
        </p:txBody>
      </p:sp>
      <p:sp>
        <p:nvSpPr>
          <p:cNvPr id="31" name="Text 29"/>
          <p:cNvSpPr/>
          <p:nvPr/>
        </p:nvSpPr>
        <p:spPr>
          <a:xfrm>
            <a:off x="7032978" y="1823680"/>
            <a:ext cx="4525121" cy="731520"/>
          </a:xfrm>
          <a:custGeom>
            <a:avLst/>
            <a:gdLst/>
            <a:ahLst/>
            <a:cxnLst/>
            <a:rect l="l" t="t" r="r" b="b"/>
            <a:pathLst>
              <a:path w="4525121" h="731520">
                <a:moveTo>
                  <a:pt x="4190896" y="731520"/>
                </a:moveTo>
                <a:lnTo>
                  <a:pt x="4525121" y="0"/>
                </a:lnTo>
                <a:lnTo>
                  <a:pt x="0" y="0"/>
                </a:lnTo>
                <a:lnTo>
                  <a:pt x="334316" y="731520"/>
                </a:lnTo>
                <a:lnTo>
                  <a:pt x="4190896" y="73152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2" name="Text 30"/>
          <p:cNvSpPr/>
          <p:nvPr/>
        </p:nvSpPr>
        <p:spPr>
          <a:xfrm>
            <a:off x="9171307" y="3937193"/>
            <a:ext cx="147334" cy="306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3</a:t>
            </a:r>
            <a:endParaRPr lang="en-US" sz="2000" dirty="0"/>
          </a:p>
        </p:txBody>
      </p:sp>
      <p:sp>
        <p:nvSpPr>
          <p:cNvPr id="33" name="Text 31"/>
          <p:cNvSpPr/>
          <p:nvPr/>
        </p:nvSpPr>
        <p:spPr>
          <a:xfrm>
            <a:off x="9238703" y="2036185"/>
            <a:ext cx="113671" cy="306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1</a:t>
            </a:r>
            <a:endParaRPr lang="en-US" sz="2000" dirty="0"/>
          </a:p>
        </p:txBody>
      </p:sp>
      <p:sp>
        <p:nvSpPr>
          <p:cNvPr id="34" name="Text 32"/>
          <p:cNvSpPr/>
          <p:nvPr/>
        </p:nvSpPr>
        <p:spPr>
          <a:xfrm>
            <a:off x="9161689" y="4899359"/>
            <a:ext cx="166570" cy="306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4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640080" y="1164617"/>
            <a:ext cx="10874394" cy="10672"/>
          </a:xfrm>
          <a:custGeom>
            <a:avLst/>
            <a:gdLst/>
            <a:ahLst/>
            <a:cxnLst/>
            <a:rect l="l" t="t" r="r" b="b"/>
            <a:pathLst>
              <a:path w="10874394" h="10672">
                <a:moveTo>
                  <a:pt x="0" y="0"/>
                </a:moveTo>
                <a:lnTo>
                  <a:pt x="10874394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40079" y="1"/>
            <a:ext cx="10908453" cy="1034799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Изменение климата и его последствия для ежей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749390" y="6318000"/>
            <a:ext cx="108375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/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857765" y="6309360"/>
            <a:ext cx="7877385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Роль ежей в экосистеме: вызовы и возможности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430891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11009743" y="6137907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8588394" y="4488705"/>
            <a:ext cx="292608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Экстремальные погодные условия</a:t>
            </a:r>
            <a:endParaRPr lang="en-US" sz="1600" dirty="0"/>
          </a:p>
          <a:p>
            <a:pPr algn="l" marL="142875" indent="0">
              <a:lnSpc>
                <a:spcPct val="90000"/>
              </a:lnSpc>
              <a:buNone/>
            </a:pPr>
            <a:r>
              <a:rPr lang="en-US" sz="136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Угрожают среде обитания.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8588394" y="1958697"/>
            <a:ext cx="292608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Изменение сезонов</a:t>
            </a:r>
            <a:endParaRPr lang="en-US" sz="1600" dirty="0"/>
          </a:p>
          <a:p>
            <a:pPr algn="l" marL="142875" indent="0">
              <a:lnSpc>
                <a:spcPct val="90000"/>
              </a:lnSpc>
              <a:buNone/>
            </a:pPr>
            <a:r>
              <a:rPr lang="en-US" sz="136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Нарушает миграцию ежей.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727097" y="2834525"/>
            <a:ext cx="292608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marL="0" indent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Повышение температуры</a:t>
            </a:r>
            <a:endParaRPr lang="en-US" sz="1600" dirty="0"/>
          </a:p>
          <a:p>
            <a:pPr algn="r" marL="142875" indent="0">
              <a:lnSpc>
                <a:spcPct val="90000"/>
              </a:lnSpc>
              <a:buNone/>
            </a:pPr>
            <a:r>
              <a:rPr lang="en-US" sz="136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Сокращает зимнюю спячку ежей.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5617231" y="1886693"/>
            <a:ext cx="2582739" cy="2708521"/>
          </a:xfrm>
          <a:custGeom>
            <a:avLst/>
            <a:gdLst/>
            <a:ahLst/>
            <a:cxnLst/>
            <a:rect l="l" t="t" r="r" b="b"/>
            <a:pathLst>
              <a:path w="2582739" h="2708521">
                <a:moveTo>
                  <a:pt x="2474496" y="1410571"/>
                </a:moveTo>
                <a:cubicBezTo>
                  <a:pt x="2118130" y="380276"/>
                  <a:pt x="1038287" y="-193930"/>
                  <a:pt x="0" y="59696"/>
                </a:cubicBezTo>
                <a:lnTo>
                  <a:pt x="415718" y="513996"/>
                </a:lnTo>
                <a:cubicBezTo>
                  <a:pt x="441390" y="542056"/>
                  <a:pt x="450068" y="581871"/>
                  <a:pt x="438368" y="618057"/>
                </a:cubicBezTo>
                <a:lnTo>
                  <a:pt x="292986" y="1068241"/>
                </a:lnTo>
                <a:cubicBezTo>
                  <a:pt x="829111" y="962581"/>
                  <a:pt x="1362601" y="1289148"/>
                  <a:pt x="1506098" y="1824703"/>
                </a:cubicBezTo>
                <a:cubicBezTo>
                  <a:pt x="1552717" y="1998672"/>
                  <a:pt x="1552691" y="2174211"/>
                  <a:pt x="1513614" y="2337914"/>
                </a:cubicBezTo>
                <a:lnTo>
                  <a:pt x="1872512" y="2703591"/>
                </a:lnTo>
                <a:cubicBezTo>
                  <a:pt x="1876721" y="2707844"/>
                  <a:pt x="1882868" y="2709577"/>
                  <a:pt x="1888757" y="2707979"/>
                </a:cubicBezTo>
                <a:lnTo>
                  <a:pt x="2539633" y="2535582"/>
                </a:lnTo>
                <a:lnTo>
                  <a:pt x="2540873" y="2540186"/>
                </a:lnTo>
                <a:cubicBezTo>
                  <a:pt x="2609444" y="2167981"/>
                  <a:pt x="2598080" y="1767960"/>
                  <a:pt x="2474548" y="1410760"/>
                </a:cubicBezTo>
                <a:lnTo>
                  <a:pt x="2474496" y="1410571"/>
                </a:lnTo>
              </a:path>
            </a:pathLst>
          </a:custGeom>
          <a:solidFill>
            <a:srgbClr val="0C53B7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4739907" y="4322669"/>
            <a:ext cx="3396882" cy="1754746"/>
          </a:xfrm>
          <a:custGeom>
            <a:avLst/>
            <a:gdLst/>
            <a:ahLst/>
            <a:cxnLst/>
            <a:rect l="l" t="t" r="r" b="b"/>
            <a:pathLst>
              <a:path w="3396882" h="1754746">
                <a:moveTo>
                  <a:pt x="2788874" y="358038"/>
                </a:moveTo>
                <a:cubicBezTo>
                  <a:pt x="2752120" y="367882"/>
                  <a:pt x="2712716" y="356915"/>
                  <a:pt x="2686220" y="329840"/>
                </a:cubicBezTo>
                <a:lnTo>
                  <a:pt x="2362463" y="-18"/>
                </a:lnTo>
                <a:cubicBezTo>
                  <a:pt x="2252880" y="317942"/>
                  <a:pt x="1992305" y="577610"/>
                  <a:pt x="1642970" y="671208"/>
                </a:cubicBezTo>
                <a:cubicBezTo>
                  <a:pt x="1293601" y="764823"/>
                  <a:pt x="930610" y="668102"/>
                  <a:pt x="676319" y="442389"/>
                </a:cubicBezTo>
                <a:lnTo>
                  <a:pt x="603932" y="462235"/>
                </a:lnTo>
                <a:lnTo>
                  <a:pt x="186115" y="577118"/>
                </a:lnTo>
                <a:cubicBezTo>
                  <a:pt x="180374" y="578645"/>
                  <a:pt x="175789" y="583278"/>
                  <a:pt x="174430" y="589174"/>
                </a:cubicBezTo>
                <a:lnTo>
                  <a:pt x="11991" y="1228217"/>
                </a:lnTo>
                <a:lnTo>
                  <a:pt x="8560" y="1241746"/>
                </a:lnTo>
                <a:lnTo>
                  <a:pt x="1936" y="1239974"/>
                </a:lnTo>
                <a:lnTo>
                  <a:pt x="442" y="1239605"/>
                </a:lnTo>
                <a:lnTo>
                  <a:pt x="-34" y="1242343"/>
                </a:lnTo>
                <a:cubicBezTo>
                  <a:pt x="291079" y="1494640"/>
                  <a:pt x="596968" y="1643442"/>
                  <a:pt x="975245" y="1716369"/>
                </a:cubicBezTo>
                <a:cubicBezTo>
                  <a:pt x="2063640" y="1926412"/>
                  <a:pt x="3117624" y="1252941"/>
                  <a:pt x="3396848" y="197076"/>
                </a:cubicBezTo>
                <a:lnTo>
                  <a:pt x="2789078" y="358091"/>
                </a:lnTo>
                <a:lnTo>
                  <a:pt x="2788874" y="358038"/>
                </a:lnTo>
              </a:path>
            </a:pathLst>
          </a:custGeom>
          <a:solidFill>
            <a:srgbClr val="08387A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4016828" y="1973514"/>
            <a:ext cx="1954699" cy="3530111"/>
          </a:xfrm>
          <a:custGeom>
            <a:avLst/>
            <a:gdLst/>
            <a:ahLst/>
            <a:cxnLst/>
            <a:rect l="l" t="t" r="r" b="b"/>
            <a:pathLst>
              <a:path w="1954699" h="3530111">
                <a:moveTo>
                  <a:pt x="1083216" y="2279852"/>
                </a:moveTo>
                <a:cubicBezTo>
                  <a:pt x="936457" y="1732120"/>
                  <a:pt x="1252493" y="1169596"/>
                  <a:pt x="1791423" y="1006717"/>
                </a:cubicBezTo>
                <a:lnTo>
                  <a:pt x="1953878" y="503817"/>
                </a:lnTo>
                <a:cubicBezTo>
                  <a:pt x="1955735" y="498099"/>
                  <a:pt x="1954366" y="491815"/>
                  <a:pt x="1950262" y="487402"/>
                </a:cubicBezTo>
                <a:lnTo>
                  <a:pt x="1504297" y="0"/>
                </a:lnTo>
                <a:lnTo>
                  <a:pt x="1410159" y="28770"/>
                </a:lnTo>
                <a:cubicBezTo>
                  <a:pt x="1046057" y="154619"/>
                  <a:pt x="764385" y="345316"/>
                  <a:pt x="511955" y="636514"/>
                </a:cubicBezTo>
                <a:cubicBezTo>
                  <a:pt x="-225826" y="1487554"/>
                  <a:pt x="-155829" y="2763865"/>
                  <a:pt x="654863" y="3530111"/>
                </a:cubicBezTo>
                <a:lnTo>
                  <a:pt x="810750" y="2916507"/>
                </a:lnTo>
                <a:cubicBezTo>
                  <a:pt x="820113" y="2879688"/>
                  <a:pt x="848613" y="2850530"/>
                  <a:pt x="885322" y="2840504"/>
                </a:cubicBezTo>
                <a:lnTo>
                  <a:pt x="1325501" y="2719492"/>
                </a:lnTo>
                <a:cubicBezTo>
                  <a:pt x="1213751" y="2598691"/>
                  <a:pt x="1128819" y="2449897"/>
                  <a:pt x="1083275" y="2279922"/>
                </a:cubicBezTo>
                <a:lnTo>
                  <a:pt x="1083216" y="2279852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7581079" y="5116999"/>
            <a:ext cx="578531" cy="571710"/>
          </a:xfrm>
          <a:custGeom>
            <a:avLst/>
            <a:gdLst/>
            <a:ahLst/>
            <a:cxnLst/>
            <a:rect l="l" t="t" r="r" b="b"/>
            <a:pathLst>
              <a:path w="578531" h="571710">
                <a:moveTo>
                  <a:pt x="448830" y="30689"/>
                </a:moveTo>
                <a:cubicBezTo>
                  <a:pt x="439823" y="11411"/>
                  <a:pt x="421437" y="800"/>
                  <a:pt x="402612" y="0"/>
                </a:cubicBezTo>
                <a:cubicBezTo>
                  <a:pt x="293448" y="181095"/>
                  <a:pt x="158211" y="346399"/>
                  <a:pt x="6" y="489710"/>
                </a:cubicBezTo>
                <a:cubicBezTo>
                  <a:pt x="6688" y="499149"/>
                  <a:pt x="16297" y="506884"/>
                  <a:pt x="28903" y="510274"/>
                </a:cubicBezTo>
                <a:lnTo>
                  <a:pt x="510172" y="569618"/>
                </a:lnTo>
                <a:cubicBezTo>
                  <a:pt x="554430" y="582069"/>
                  <a:pt x="592879" y="536687"/>
                  <a:pt x="573296" y="495164"/>
                </a:cubicBezTo>
                <a:lnTo>
                  <a:pt x="448830" y="30689"/>
                </a:lnTo>
              </a:path>
            </a:pathLst>
          </a:custGeom>
          <a:solidFill>
            <a:srgbClr val="08387A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7545422" y="2254263"/>
            <a:ext cx="563173" cy="575169"/>
          </a:xfrm>
          <a:custGeom>
            <a:avLst/>
            <a:gdLst/>
            <a:ahLst/>
            <a:cxnLst/>
            <a:rect l="l" t="t" r="r" b="b"/>
            <a:pathLst>
              <a:path w="563173" h="575169">
                <a:moveTo>
                  <a:pt x="454002" y="546434"/>
                </a:moveTo>
                <a:lnTo>
                  <a:pt x="559417" y="73202"/>
                </a:lnTo>
                <a:cubicBezTo>
                  <a:pt x="576042" y="30363"/>
                  <a:pt x="534587" y="-12228"/>
                  <a:pt x="491442" y="3238"/>
                </a:cubicBezTo>
                <a:lnTo>
                  <a:pt x="17098" y="82307"/>
                </a:lnTo>
                <a:cubicBezTo>
                  <a:pt x="10571" y="84659"/>
                  <a:pt x="4838" y="88168"/>
                  <a:pt x="0" y="92223"/>
                </a:cubicBezTo>
                <a:cubicBezTo>
                  <a:pt x="167910" y="232403"/>
                  <a:pt x="311395" y="395688"/>
                  <a:pt x="427612" y="575164"/>
                </a:cubicBezTo>
                <a:cubicBezTo>
                  <a:pt x="439089" y="569607"/>
                  <a:pt x="448810" y="559899"/>
                  <a:pt x="454002" y="546434"/>
                </a:cubicBezTo>
                <a:lnTo>
                  <a:pt x="454002" y="546434"/>
                </a:lnTo>
              </a:path>
            </a:pathLst>
          </a:custGeom>
          <a:solidFill>
            <a:srgbClr val="0C53B7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3795665" y="2681953"/>
            <a:ext cx="553809" cy="581555"/>
          </a:xfrm>
          <a:custGeom>
            <a:avLst/>
            <a:gdLst/>
            <a:ahLst/>
            <a:cxnLst/>
            <a:rect l="l" t="t" r="r" b="b"/>
            <a:pathLst>
              <a:path w="553809" h="581555">
                <a:moveTo>
                  <a:pt x="553615" y="4647"/>
                </a:moveTo>
                <a:cubicBezTo>
                  <a:pt x="547911" y="2105"/>
                  <a:pt x="541730" y="494"/>
                  <a:pt x="535156" y="0"/>
                </a:cubicBezTo>
                <a:lnTo>
                  <a:pt x="57303" y="54044"/>
                </a:lnTo>
                <a:cubicBezTo>
                  <a:pt x="11386" y="51043"/>
                  <a:pt x="-16819" y="103383"/>
                  <a:pt x="11109" y="140091"/>
                </a:cubicBezTo>
                <a:lnTo>
                  <a:pt x="242286" y="566277"/>
                </a:lnTo>
                <a:cubicBezTo>
                  <a:pt x="247514" y="573076"/>
                  <a:pt x="253810" y="578077"/>
                  <a:pt x="260711" y="581555"/>
                </a:cubicBezTo>
                <a:cubicBezTo>
                  <a:pt x="293723" y="482371"/>
                  <a:pt x="334102" y="384413"/>
                  <a:pt x="382521" y="288341"/>
                </a:cubicBezTo>
                <a:cubicBezTo>
                  <a:pt x="430941" y="192262"/>
                  <a:pt x="490464" y="93305"/>
                  <a:pt x="553814" y="4583"/>
                </a:cubicBezTo>
                <a:lnTo>
                  <a:pt x="553615" y="4647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4251832" y="3156472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0" y="365760"/>
                </a:moveTo>
                <a:cubicBezTo>
                  <a:pt x="0" y="163758"/>
                  <a:pt x="163758" y="0"/>
                  <a:pt x="365760" y="0"/>
                </a:cubicBezTo>
                <a:cubicBezTo>
                  <a:pt x="567762" y="0"/>
                  <a:pt x="731520" y="163758"/>
                  <a:pt x="731520" y="365760"/>
                </a:cubicBezTo>
                <a:cubicBezTo>
                  <a:pt x="731520" y="567762"/>
                  <a:pt x="567762" y="731520"/>
                  <a:pt x="365760" y="731520"/>
                </a:cubicBezTo>
                <a:cubicBezTo>
                  <a:pt x="163758" y="731520"/>
                  <a:pt x="0" y="567762"/>
                  <a:pt x="0" y="365760"/>
                </a:cubicBezTo>
              </a:path>
            </a:pathLst>
          </a:custGeom>
          <a:solidFill>
            <a:srgbClr val="FFFFFF"/>
          </a:solidFill>
          <a:ln w="9525">
            <a:solidFill>
              <a:srgbClr val="D0E2FC"/>
            </a:solidFill>
          </a:ln>
          <a:effectLst>
            <a:outerShdw sx="100000" sy="100000" kx="0" ky="0" algn="bl" rotWithShape="0" blurRad="266700" dist="13" dir="16200000">
              <a:srgbClr val="08387a">
                <a:alpha val="20000"/>
              </a:srgbClr>
            </a:outerShdw>
          </a:effectLst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4251832" y="3156472"/>
            <a:ext cx="7315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8387A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1</a:t>
            </a:r>
            <a:endParaRPr lang="en-US" sz="1800" dirty="0"/>
          </a:p>
        </p:txBody>
      </p:sp>
      <p:sp>
        <p:nvSpPr>
          <p:cNvPr id="20" name="Text 18"/>
          <p:cNvSpPr/>
          <p:nvPr/>
        </p:nvSpPr>
        <p:spPr>
          <a:xfrm>
            <a:off x="6982602" y="2686150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0" y="365760"/>
                </a:moveTo>
                <a:cubicBezTo>
                  <a:pt x="0" y="163758"/>
                  <a:pt x="163758" y="0"/>
                  <a:pt x="365760" y="0"/>
                </a:cubicBezTo>
                <a:cubicBezTo>
                  <a:pt x="567762" y="0"/>
                  <a:pt x="731520" y="163758"/>
                  <a:pt x="731520" y="365760"/>
                </a:cubicBezTo>
                <a:cubicBezTo>
                  <a:pt x="731520" y="567762"/>
                  <a:pt x="567762" y="731520"/>
                  <a:pt x="365760" y="731520"/>
                </a:cubicBezTo>
                <a:cubicBezTo>
                  <a:pt x="163758" y="731520"/>
                  <a:pt x="0" y="567762"/>
                  <a:pt x="0" y="365760"/>
                </a:cubicBezTo>
              </a:path>
            </a:pathLst>
          </a:custGeom>
          <a:solidFill>
            <a:srgbClr val="FFFFFF"/>
          </a:solidFill>
          <a:ln w="9525">
            <a:solidFill>
              <a:srgbClr val="D0E2FC"/>
            </a:solidFill>
          </a:ln>
          <a:effectLst>
            <a:outerShdw sx="100000" sy="100000" kx="0" ky="0" algn="bl" rotWithShape="0" blurRad="266700" dist="13" dir="16200000">
              <a:srgbClr val="08387a">
                <a:alpha val="20000"/>
              </a:srgbClr>
            </a:outerShdw>
          </a:effectLst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6982602" y="2686150"/>
            <a:ext cx="7315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8387A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2</a:t>
            </a:r>
            <a:endParaRPr lang="en-US" sz="1800" dirty="0"/>
          </a:p>
        </p:txBody>
      </p:sp>
      <p:sp>
        <p:nvSpPr>
          <p:cNvPr id="22" name="Text 20"/>
          <p:cNvSpPr/>
          <p:nvPr/>
        </p:nvSpPr>
        <p:spPr>
          <a:xfrm>
            <a:off x="6268616" y="5046005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0" y="365760"/>
                </a:moveTo>
                <a:cubicBezTo>
                  <a:pt x="0" y="163758"/>
                  <a:pt x="163758" y="0"/>
                  <a:pt x="365760" y="0"/>
                </a:cubicBezTo>
                <a:cubicBezTo>
                  <a:pt x="567762" y="0"/>
                  <a:pt x="731520" y="163758"/>
                  <a:pt x="731520" y="365760"/>
                </a:cubicBezTo>
                <a:cubicBezTo>
                  <a:pt x="731520" y="567762"/>
                  <a:pt x="567762" y="731520"/>
                  <a:pt x="365760" y="731520"/>
                </a:cubicBezTo>
                <a:cubicBezTo>
                  <a:pt x="163758" y="731520"/>
                  <a:pt x="0" y="567762"/>
                  <a:pt x="0" y="365760"/>
                </a:cubicBezTo>
              </a:path>
            </a:pathLst>
          </a:custGeom>
          <a:solidFill>
            <a:srgbClr val="FFFFFF"/>
          </a:solidFill>
          <a:ln w="9525">
            <a:solidFill>
              <a:srgbClr val="D0E2FC"/>
            </a:solidFill>
          </a:ln>
          <a:effectLst>
            <a:outerShdw sx="100000" sy="100000" kx="0" ky="0" algn="bl" rotWithShape="0" blurRad="266700" dist="13" dir="16200000">
              <a:srgbClr val="08387a">
                <a:alpha val="20000"/>
              </a:srgbClr>
            </a:outerShdw>
          </a:effectLst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3" name="Text 21"/>
          <p:cNvSpPr/>
          <p:nvPr/>
        </p:nvSpPr>
        <p:spPr>
          <a:xfrm>
            <a:off x="6268616" y="5046005"/>
            <a:ext cx="7315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8387A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11655241" y="0"/>
            <a:ext cx="536759" cy="6858000"/>
          </a:xfrm>
          <a:prstGeom prst="rect">
            <a:avLst/>
          </a:pr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11655243" y="0"/>
            <a:ext cx="536757" cy="6858000"/>
          </a:xfrm>
          <a:prstGeom prst="rect">
            <a:avLst/>
          </a:prstGeom>
          <a:blipFill>
            <a:blip r:embed="rId1"/>
            <a:srcRect l="0" t="0" r="80488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40079" y="1311410"/>
            <a:ext cx="3840480" cy="2377440"/>
          </a:xfrm>
          <a:prstGeom prst="rect">
            <a:avLst/>
          </a:prstGeom>
          <a:solidFill>
            <a:srgbClr val="0E2841">
              <a:alpha val="3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4663439" y="1311410"/>
            <a:ext cx="3840480" cy="2377440"/>
          </a:xfrm>
          <a:prstGeom prst="rect">
            <a:avLst/>
          </a:prstGeom>
          <a:solidFill>
            <a:srgbClr val="0E2841">
              <a:alpha val="3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640079" y="1164795"/>
            <a:ext cx="7863840" cy="45719"/>
          </a:xfrm>
          <a:custGeom>
            <a:avLst/>
            <a:gdLst/>
            <a:ahLst/>
            <a:cxnLst/>
            <a:rect l="l" t="t" r="r" b="b"/>
            <a:pathLst>
              <a:path w="7863840" h="45719">
                <a:moveTo>
                  <a:pt x="0" y="0"/>
                </a:moveTo>
                <a:lnTo>
                  <a:pt x="786384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822959" y="1445170"/>
            <a:ext cx="365760" cy="36576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822959" y="144517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01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749390" y="6318000"/>
            <a:ext cx="108375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/</a:t>
            </a:r>
            <a:endParaRPr lang="en-US" sz="800" dirty="0"/>
          </a:p>
        </p:txBody>
      </p:sp>
      <p:sp>
        <p:nvSpPr>
          <p:cNvPr id="11" name="Text 9"/>
          <p:cNvSpPr/>
          <p:nvPr/>
        </p:nvSpPr>
        <p:spPr>
          <a:xfrm>
            <a:off x="4846319" y="1445170"/>
            <a:ext cx="365760" cy="36576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4846319" y="144517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02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79" y="3821072"/>
            <a:ext cx="3840480" cy="2377440"/>
          </a:xfrm>
          <a:prstGeom prst="rect">
            <a:avLst/>
          </a:prstGeom>
          <a:solidFill>
            <a:srgbClr val="0E2841">
              <a:alpha val="3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4663439" y="3821072"/>
            <a:ext cx="3840480" cy="2377440"/>
          </a:xfrm>
          <a:prstGeom prst="rect">
            <a:avLst/>
          </a:prstGeom>
          <a:solidFill>
            <a:srgbClr val="0E2841">
              <a:alpha val="3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822959" y="3954832"/>
            <a:ext cx="365760" cy="36576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822959" y="3954832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03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4846319" y="3954832"/>
            <a:ext cx="365760" cy="36576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4846319" y="3954832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04</a:t>
            </a:r>
            <a:endParaRPr lang="en-US" sz="1400" dirty="0"/>
          </a:p>
        </p:txBody>
      </p:sp>
      <p:pic>
        <p:nvPicPr>
          <p:cNvPr id="19" name="Image 0" descr="/tmp/tmp-1-jcBY6wgKAJDA-.jpg">    </p:cNvPr>
          <p:cNvPicPr>
            <a:picLocks noChangeAspect="1"/>
          </p:cNvPicPr>
          <p:nvPr/>
        </p:nvPicPr>
        <p:blipFill>
          <a:blip r:embed="rId3"/>
          <a:srcRect l="34006" r="34006" t="0" b="0"/>
          <a:stretch/>
        </p:blipFill>
        <p:spPr>
          <a:xfrm>
            <a:off x="8900160" y="0"/>
            <a:ext cx="3291840" cy="6858000"/>
          </a:xfrm>
          <a:prstGeom prst="rect">
            <a:avLst/>
          </a:prstGeom>
        </p:spPr>
      </p:pic>
      <p:sp>
        <p:nvSpPr>
          <p:cNvPr id="20" name="Text 17"/>
          <p:cNvSpPr/>
          <p:nvPr/>
        </p:nvSpPr>
        <p:spPr>
          <a:xfrm>
            <a:off x="8900160" y="0"/>
            <a:ext cx="3291840" cy="685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1" name="Text 18"/>
          <p:cNvSpPr/>
          <p:nvPr/>
        </p:nvSpPr>
        <p:spPr>
          <a:xfrm>
            <a:off x="640079" y="1"/>
            <a:ext cx="7863840" cy="1034799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Создание охраняемых территорий для ежей</a:t>
            </a:r>
            <a:endParaRPr lang="en-US" sz="2400" dirty="0"/>
          </a:p>
        </p:txBody>
      </p:sp>
      <p:sp>
        <p:nvSpPr>
          <p:cNvPr id="22" name="Text 19"/>
          <p:cNvSpPr/>
          <p:nvPr/>
        </p:nvSpPr>
        <p:spPr>
          <a:xfrm>
            <a:off x="430891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9</a:t>
            </a:r>
            <a:endParaRPr lang="en-US" sz="800" dirty="0"/>
          </a:p>
        </p:txBody>
      </p:sp>
      <p:sp>
        <p:nvSpPr>
          <p:cNvPr id="23" name="Text 20"/>
          <p:cNvSpPr/>
          <p:nvPr/>
        </p:nvSpPr>
        <p:spPr>
          <a:xfrm>
            <a:off x="857765" y="6309360"/>
            <a:ext cx="7646153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Роль ежей в экосистеме: вызовы и возможности</a:t>
            </a:r>
            <a:endParaRPr lang="en-US" sz="800" dirty="0"/>
          </a:p>
        </p:txBody>
      </p:sp>
      <p:sp>
        <p:nvSpPr>
          <p:cNvPr id="24" name="Text 21"/>
          <p:cNvSpPr/>
          <p:nvPr/>
        </p:nvSpPr>
        <p:spPr>
          <a:xfrm>
            <a:off x="4846319" y="4873502"/>
            <a:ext cx="34747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Эффективное управление охраняемыми территориями включает регулярный мониторинг.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Сотрудничество с местными сообществами повышает успех этих инициатив.</a:t>
            </a:r>
            <a:endParaRPr lang="en-US" sz="1050" dirty="0"/>
          </a:p>
        </p:txBody>
      </p:sp>
      <p:sp>
        <p:nvSpPr>
          <p:cNvPr id="25" name="Text 22"/>
          <p:cNvSpPr/>
          <p:nvPr/>
        </p:nvSpPr>
        <p:spPr>
          <a:xfrm>
            <a:off x="4846319" y="4400498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Управление территориями</a:t>
            </a:r>
            <a:endParaRPr lang="en-US" sz="1200" dirty="0"/>
          </a:p>
        </p:txBody>
      </p:sp>
      <p:sp>
        <p:nvSpPr>
          <p:cNvPr id="26" name="Text 23"/>
          <p:cNvSpPr/>
          <p:nvPr/>
        </p:nvSpPr>
        <p:spPr>
          <a:xfrm>
            <a:off x="822959" y="4873502"/>
            <a:ext cx="34747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При выборе мест для охраняемых территорий важно учитывать экосистему.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Рекомендуется проводить исследования для определения наиболее подходящих участков.</a:t>
            </a:r>
            <a:endParaRPr lang="en-US" sz="1050" dirty="0"/>
          </a:p>
        </p:txBody>
      </p:sp>
      <p:sp>
        <p:nvSpPr>
          <p:cNvPr id="27" name="Text 24"/>
          <p:cNvSpPr/>
          <p:nvPr/>
        </p:nvSpPr>
        <p:spPr>
          <a:xfrm>
            <a:off x="822959" y="4400498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Рекомендации по выбору</a:t>
            </a:r>
            <a:endParaRPr lang="en-US" sz="1200" dirty="0"/>
          </a:p>
        </p:txBody>
      </p:sp>
      <p:sp>
        <p:nvSpPr>
          <p:cNvPr id="28" name="Text 25"/>
          <p:cNvSpPr/>
          <p:nvPr/>
        </p:nvSpPr>
        <p:spPr>
          <a:xfrm>
            <a:off x="4846319" y="2363840"/>
            <a:ext cx="34747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Примеры успешных проектов включают заповедники и национальные парки.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Заповедник 'Куршская коса' стал домом для множества видов, включая ежей.</a:t>
            </a:r>
            <a:endParaRPr lang="en-US" sz="1050" dirty="0"/>
          </a:p>
        </p:txBody>
      </p:sp>
      <p:sp>
        <p:nvSpPr>
          <p:cNvPr id="29" name="Text 26"/>
          <p:cNvSpPr/>
          <p:nvPr/>
        </p:nvSpPr>
        <p:spPr>
          <a:xfrm>
            <a:off x="4846319" y="1890836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Успешные проекты</a:t>
            </a:r>
            <a:endParaRPr lang="en-US" sz="1200" dirty="0"/>
          </a:p>
        </p:txBody>
      </p:sp>
      <p:sp>
        <p:nvSpPr>
          <p:cNvPr id="30" name="Text 27"/>
          <p:cNvSpPr/>
          <p:nvPr/>
        </p:nvSpPr>
        <p:spPr>
          <a:xfrm>
            <a:off x="822959" y="2363840"/>
            <a:ext cx="34747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Создание охраняемых территорий необходимо для сохранения среды обитания ежей.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Эти территории защищают ежа от угроз, таких как уничтожение мест обитания.</a:t>
            </a:r>
            <a:endParaRPr lang="en-US" sz="1050" dirty="0"/>
          </a:p>
        </p:txBody>
      </p:sp>
      <p:sp>
        <p:nvSpPr>
          <p:cNvPr id="31" name="Text 28"/>
          <p:cNvSpPr/>
          <p:nvPr/>
        </p:nvSpPr>
        <p:spPr>
          <a:xfrm>
            <a:off x="822959" y="1890836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Охраняемые территории</a:t>
            </a:r>
            <a:endParaRPr lang="en-US" sz="1200" dirty="0"/>
          </a:p>
        </p:txBody>
      </p:sp>
      <p:sp>
        <p:nvSpPr>
          <p:cNvPr id="32" name="Text 29"/>
          <p:cNvSpPr/>
          <p:nvPr/>
        </p:nvSpPr>
        <p:spPr>
          <a:xfrm>
            <a:off x="11009743" y="6137907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SlideSpeak</dc:creator>
  <cp:lastModifiedBy>SlideSpeak</cp:lastModifiedBy>
  <cp:revision>1</cp:revision>
  <dcterms:created xsi:type="dcterms:W3CDTF">2025-06-03T16:37:25Z</dcterms:created>
  <dcterms:modified xsi:type="dcterms:W3CDTF">2025-06-03T16:37:25Z</dcterms:modified>
</cp:coreProperties>
</file>